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7" r:id="rId5"/>
    <p:sldId id="258" r:id="rId6"/>
    <p:sldId id="259" r:id="rId7"/>
    <p:sldId id="260" r:id="rId8"/>
    <p:sldId id="267" r:id="rId9"/>
    <p:sldId id="261" r:id="rId10"/>
    <p:sldId id="268" r:id="rId11"/>
    <p:sldId id="262" r:id="rId12"/>
    <p:sldId id="263" r:id="rId13"/>
    <p:sldId id="264" r:id="rId14"/>
    <p:sldId id="265" r:id="rId15"/>
    <p:sldId id="266"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61" d="100"/>
          <a:sy n="61" d="100"/>
        </p:scale>
        <p:origin x="102" y="1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E865991-B6E1-4F11-844F-2DFFEE483C5F}" type="datetimeFigureOut">
              <a:rPr lang="tr-TR" smtClean="0"/>
              <a:t>20.09.2023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3618966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865991-B6E1-4F11-844F-2DFFEE483C5F}" type="datetimeFigureOut">
              <a:rPr lang="tr-TR" smtClean="0"/>
              <a:t>20.09.2023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279968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865991-B6E1-4F11-844F-2DFFEE483C5F}" type="datetimeFigureOut">
              <a:rPr lang="tr-TR" smtClean="0"/>
              <a:t>20.09.2023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963035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865991-B6E1-4F11-844F-2DFFEE483C5F}" type="datetimeFigureOut">
              <a:rPr lang="tr-TR" smtClean="0"/>
              <a:t>20.09.2023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273569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E865991-B6E1-4F11-844F-2DFFEE483C5F}" type="datetimeFigureOut">
              <a:rPr lang="tr-TR" smtClean="0"/>
              <a:t>20.09.2023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3228438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E865991-B6E1-4F11-844F-2DFFEE483C5F}" type="datetimeFigureOut">
              <a:rPr lang="tr-TR" smtClean="0"/>
              <a:t>20.09.2023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355835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E865991-B6E1-4F11-844F-2DFFEE483C5F}" type="datetimeFigureOut">
              <a:rPr lang="tr-TR" smtClean="0"/>
              <a:t>20.09.2023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1265953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E865991-B6E1-4F11-844F-2DFFEE483C5F}" type="datetimeFigureOut">
              <a:rPr lang="tr-TR" smtClean="0"/>
              <a:t>20.09.2023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317140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E865991-B6E1-4F11-844F-2DFFEE483C5F}" type="datetimeFigureOut">
              <a:rPr lang="tr-TR" smtClean="0"/>
              <a:t>20.09.2023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343733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E865991-B6E1-4F11-844F-2DFFEE483C5F}" type="datetimeFigureOut">
              <a:rPr lang="tr-TR" smtClean="0"/>
              <a:t>20.09.2023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1740557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E865991-B6E1-4F11-844F-2DFFEE483C5F}" type="datetimeFigureOut">
              <a:rPr lang="tr-TR" smtClean="0"/>
              <a:t>20.09.2023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952B86-C9F7-4F37-BC0F-0F2561A39922}" type="slidenum">
              <a:rPr lang="tr-TR" smtClean="0"/>
              <a:t>‹#›</a:t>
            </a:fld>
            <a:endParaRPr lang="tr-TR"/>
          </a:p>
        </p:txBody>
      </p:sp>
    </p:spTree>
    <p:extLst>
      <p:ext uri="{BB962C8B-B14F-4D97-AF65-F5344CB8AC3E}">
        <p14:creationId xmlns:p14="http://schemas.microsoft.com/office/powerpoint/2010/main" val="217029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65991-B6E1-4F11-844F-2DFFEE483C5F}" type="datetimeFigureOut">
              <a:rPr lang="tr-TR" smtClean="0"/>
              <a:t>20.09.2023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52B86-C9F7-4F37-BC0F-0F2561A39922}" type="slidenum">
              <a:rPr lang="tr-TR" smtClean="0"/>
              <a:t>‹#›</a:t>
            </a:fld>
            <a:endParaRPr lang="tr-TR"/>
          </a:p>
        </p:txBody>
      </p:sp>
    </p:spTree>
    <p:extLst>
      <p:ext uri="{BB962C8B-B14F-4D97-AF65-F5344CB8AC3E}">
        <p14:creationId xmlns:p14="http://schemas.microsoft.com/office/powerpoint/2010/main" val="2158144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42900" y="393700"/>
            <a:ext cx="11341100" cy="4094163"/>
          </a:xfrm>
        </p:spPr>
        <p:txBody>
          <a:bodyPr>
            <a:normAutofit/>
          </a:bodyPr>
          <a:lstStyle/>
          <a:p>
            <a:pPr>
              <a:lnSpc>
                <a:spcPct val="150000"/>
              </a:lnSpc>
            </a:pPr>
            <a:r>
              <a:rPr lang="tr-TR" sz="7200" b="1" dirty="0" smtClean="0">
                <a:solidFill>
                  <a:srgbClr val="FF0000"/>
                </a:solidFill>
                <a:latin typeface="Arial Black" panose="020B0A04020102020204" pitchFamily="34" charset="0"/>
              </a:rPr>
              <a:t>TÜRMOB</a:t>
            </a:r>
            <a:r>
              <a:rPr lang="tr-TR" b="1" dirty="0" smtClean="0">
                <a:solidFill>
                  <a:srgbClr val="FF0000"/>
                </a:solidFill>
                <a:latin typeface="Arial Black" panose="020B0A04020102020204" pitchFamily="34" charset="0"/>
              </a:rPr>
              <a:t/>
            </a:r>
            <a:br>
              <a:rPr lang="tr-TR" b="1" dirty="0" smtClean="0">
                <a:solidFill>
                  <a:srgbClr val="FF0000"/>
                </a:solidFill>
                <a:latin typeface="Arial Black" panose="020B0A04020102020204" pitchFamily="34" charset="0"/>
              </a:rPr>
            </a:br>
            <a:r>
              <a:rPr lang="tr-TR" sz="4800" b="1" dirty="0" smtClean="0">
                <a:solidFill>
                  <a:srgbClr val="FF0000"/>
                </a:solidFill>
                <a:latin typeface="Arial Black" panose="020B0A04020102020204" pitchFamily="34" charset="0"/>
              </a:rPr>
              <a:t> </a:t>
            </a:r>
            <a:r>
              <a:rPr lang="tr-TR" sz="4800" b="1" dirty="0" smtClean="0">
                <a:solidFill>
                  <a:srgbClr val="002060"/>
                </a:solidFill>
                <a:latin typeface="Arial Black" panose="020B0A04020102020204" pitchFamily="34" charset="0"/>
              </a:rPr>
              <a:t>SÜREKLİ MESLEKİ GELİŞTİRME EĞİTİMİ</a:t>
            </a:r>
            <a:endParaRPr lang="tr-TR" sz="4800" b="1" dirty="0">
              <a:solidFill>
                <a:srgbClr val="002060"/>
              </a:solidFill>
              <a:latin typeface="Arial Black" panose="020B0A04020102020204" pitchFamily="34" charset="0"/>
            </a:endParaRPr>
          </a:p>
        </p:txBody>
      </p:sp>
      <p:pic>
        <p:nvPicPr>
          <p:cNvPr id="3" name="Resim 2"/>
          <p:cNvPicPr>
            <a:picLocks noChangeAspect="1"/>
          </p:cNvPicPr>
          <p:nvPr/>
        </p:nvPicPr>
        <p:blipFill rotWithShape="1">
          <a:blip r:embed="rId2">
            <a:extLst>
              <a:ext uri="{28A0092B-C50C-407E-A947-70E740481C1C}">
                <a14:useLocalDpi xmlns:a14="http://schemas.microsoft.com/office/drawing/2010/main" val="0"/>
              </a:ext>
            </a:extLst>
          </a:blip>
          <a:srcRect l="4025" r="5028" b="20446"/>
          <a:stretch/>
        </p:blipFill>
        <p:spPr>
          <a:xfrm>
            <a:off x="2552699" y="5135563"/>
            <a:ext cx="6921501" cy="1303337"/>
          </a:xfrm>
          <a:prstGeom prst="rect">
            <a:avLst/>
          </a:prstGeom>
        </p:spPr>
      </p:pic>
    </p:spTree>
    <p:extLst>
      <p:ext uri="{BB962C8B-B14F-4D97-AF65-F5344CB8AC3E}">
        <p14:creationId xmlns:p14="http://schemas.microsoft.com/office/powerpoint/2010/main" val="2746028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r şunu diyen bir yazı 'VIRLER Doğrulanabilir SÜREKLİ MESLEKİ GELİŞTİRME EĞİTİMLERİNDE KREDİLENDIRME planlanarak Yönetmeliğin yüze Senkron (senkron Her dakikalık yüze eğitimlere katılım yoluyla ders kredi Denetim Asenkron dakikalık kredi egitim dakikalık kredi faaliyetler uzaktan güniç edilebilir. Yönetmeliğin Konuşmacı Katılım Mentorluk yapılan Her1 müşteri 3kredi 5kredi kredi kredi meslek Igili eknik Stajyer mentorluğu kredi 一 kredi süre ile şekilde edilen kredi mesleğin Kredilendirme kredi şekilde eedilen desteklevici kapsamında kazanılmış 5kredi' görseli olabil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146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5300" y="238125"/>
            <a:ext cx="10858500" cy="676275"/>
          </a:xfrm>
        </p:spPr>
        <p:txBody>
          <a:bodyPr>
            <a:normAutofit fontScale="90000"/>
          </a:bodyPr>
          <a:lstStyle/>
          <a:p>
            <a:r>
              <a:rPr lang="tr-TR" b="1" dirty="0" smtClean="0">
                <a:solidFill>
                  <a:srgbClr val="002060"/>
                </a:solidFill>
              </a:rPr>
              <a:t>Not:</a:t>
            </a:r>
            <a:endParaRPr lang="tr-TR" b="1" dirty="0">
              <a:solidFill>
                <a:srgbClr val="002060"/>
              </a:solidFill>
            </a:endParaRPr>
          </a:p>
        </p:txBody>
      </p:sp>
      <p:sp>
        <p:nvSpPr>
          <p:cNvPr id="3" name="İçerik Yer Tutucusu 2"/>
          <p:cNvSpPr>
            <a:spLocks noGrp="1"/>
          </p:cNvSpPr>
          <p:nvPr>
            <p:ph idx="1"/>
          </p:nvPr>
        </p:nvSpPr>
        <p:spPr>
          <a:xfrm>
            <a:off x="495300" y="914400"/>
            <a:ext cx="11353800" cy="5321300"/>
          </a:xfrm>
        </p:spPr>
        <p:txBody>
          <a:bodyPr>
            <a:normAutofit/>
          </a:bodyPr>
          <a:lstStyle/>
          <a:p>
            <a:pPr marL="0" indent="0" algn="just">
              <a:lnSpc>
                <a:spcPct val="110000"/>
              </a:lnSpc>
              <a:buNone/>
            </a:pPr>
            <a:r>
              <a:rPr lang="tr-TR" dirty="0" smtClean="0"/>
              <a:t>Meslek mensubunun katılım sağlamış olduğu seminer, panel, sempozyum, konferans, araştırma ve inceleme görevleri ile yabancı dil ve bilgisayar kursları gibi faaliyetlerin sürekli mesleki geliştirme eğitimleri kapsamında diğer faaliyet olarak değerlendirilebilmesi için bu faaliyetlerin ve faaliyetleri yürüten kurum ya da kuruluşların </a:t>
            </a:r>
            <a:r>
              <a:rPr lang="tr-TR" dirty="0" err="1" smtClean="0"/>
              <a:t>SÜRGEM’e</a:t>
            </a:r>
            <a:r>
              <a:rPr lang="tr-TR" dirty="0" smtClean="0"/>
              <a:t> akredite olması gereklidir. </a:t>
            </a:r>
          </a:p>
          <a:p>
            <a:pPr marL="0" indent="0" algn="just">
              <a:lnSpc>
                <a:spcPct val="110000"/>
              </a:lnSpc>
              <a:buNone/>
            </a:pPr>
            <a:endParaRPr lang="tr-TR" dirty="0"/>
          </a:p>
          <a:p>
            <a:pPr marL="0" indent="0" algn="just">
              <a:lnSpc>
                <a:spcPct val="110000"/>
              </a:lnSpc>
              <a:buNone/>
            </a:pPr>
            <a:r>
              <a:rPr lang="tr-TR" dirty="0" smtClean="0"/>
              <a:t>Odalar SÜRGEM tarafından akredite edilmiş kurumlardır. Yönetmelik’te belirtilen konular çerçevesinde Odalar tarafından gerçekleştirilen, ancak doğrulanabilir eğitim niteliğinde olmayan eğitimlere katılanlar diğer faaliyetler kapsamında kredi alacaklardır. </a:t>
            </a:r>
            <a:endParaRPr lang="tr-TR" dirty="0"/>
          </a:p>
        </p:txBody>
      </p:sp>
    </p:spTree>
    <p:extLst>
      <p:ext uri="{BB962C8B-B14F-4D97-AF65-F5344CB8AC3E}">
        <p14:creationId xmlns:p14="http://schemas.microsoft.com/office/powerpoint/2010/main" val="2292688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8500" y="365125"/>
            <a:ext cx="11049000" cy="1325563"/>
          </a:xfrm>
        </p:spPr>
        <p:txBody>
          <a:bodyPr/>
          <a:lstStyle/>
          <a:p>
            <a:r>
              <a:rPr lang="tr-TR" b="1" dirty="0" smtClean="0">
                <a:solidFill>
                  <a:srgbClr val="002060"/>
                </a:solidFill>
              </a:rPr>
              <a:t>SENKRON (Sanal Sınıf) EĞİTİMLER – (Canlı Online)</a:t>
            </a:r>
            <a:endParaRPr lang="tr-TR" b="1" dirty="0">
              <a:solidFill>
                <a:srgbClr val="002060"/>
              </a:solidFill>
            </a:endParaRPr>
          </a:p>
        </p:txBody>
      </p:sp>
      <p:sp>
        <p:nvSpPr>
          <p:cNvPr id="3" name="İçerik Yer Tutucusu 2"/>
          <p:cNvSpPr>
            <a:spLocks noGrp="1"/>
          </p:cNvSpPr>
          <p:nvPr>
            <p:ph idx="1"/>
          </p:nvPr>
        </p:nvSpPr>
        <p:spPr>
          <a:xfrm>
            <a:off x="698500" y="1825625"/>
            <a:ext cx="10655300" cy="4351338"/>
          </a:xfrm>
        </p:spPr>
        <p:txBody>
          <a:bodyPr/>
          <a:lstStyle/>
          <a:p>
            <a:pPr algn="just"/>
            <a:r>
              <a:rPr lang="tr-TR" dirty="0" smtClean="0"/>
              <a:t>Sanal sınıflar, </a:t>
            </a:r>
            <a:r>
              <a:rPr lang="tr-TR" dirty="0" err="1"/>
              <a:t>Z</a:t>
            </a:r>
            <a:r>
              <a:rPr lang="tr-TR" dirty="0" err="1" smtClean="0"/>
              <a:t>oom</a:t>
            </a:r>
            <a:r>
              <a:rPr lang="tr-TR" dirty="0" smtClean="0"/>
              <a:t> platformu üzerinden yürütülmektedir. </a:t>
            </a:r>
          </a:p>
          <a:p>
            <a:pPr algn="just"/>
            <a:r>
              <a:rPr lang="tr-TR" dirty="0" smtClean="0"/>
              <a:t>Eğitime katılım ve eğitimin takibi SÜRGEM Eğitim </a:t>
            </a:r>
            <a:r>
              <a:rPr lang="tr-TR" dirty="0" err="1" smtClean="0"/>
              <a:t>portalı</a:t>
            </a:r>
            <a:r>
              <a:rPr lang="tr-TR" dirty="0" smtClean="0"/>
              <a:t> üzerinden gerçekleştirilmektedir. </a:t>
            </a:r>
          </a:p>
          <a:p>
            <a:pPr algn="just"/>
            <a:r>
              <a:rPr lang="tr-TR" dirty="0" smtClean="0"/>
              <a:t>Sanal sınıf mevcudu 35 katılımcıyla sınırlıdır. </a:t>
            </a:r>
          </a:p>
          <a:p>
            <a:pPr algn="just"/>
            <a:r>
              <a:rPr lang="tr-TR" dirty="0" smtClean="0"/>
              <a:t>Sürekli Mesleki Geliştirme Eğitimi Yönetmeliğine göre her bir ders saatine (50 </a:t>
            </a:r>
            <a:r>
              <a:rPr lang="tr-TR" dirty="0" err="1" smtClean="0"/>
              <a:t>dk</a:t>
            </a:r>
            <a:r>
              <a:rPr lang="tr-TR" dirty="0" smtClean="0"/>
              <a:t>) en az %80 katılım, 1 doğrulanabilir eğitim kredisi sağlar. </a:t>
            </a:r>
            <a:endParaRPr lang="tr-TR" dirty="0"/>
          </a:p>
        </p:txBody>
      </p:sp>
    </p:spTree>
    <p:extLst>
      <p:ext uri="{BB962C8B-B14F-4D97-AF65-F5344CB8AC3E}">
        <p14:creationId xmlns:p14="http://schemas.microsoft.com/office/powerpoint/2010/main" val="250137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8800" y="365125"/>
            <a:ext cx="10795000" cy="1325563"/>
          </a:xfrm>
        </p:spPr>
        <p:txBody>
          <a:bodyPr/>
          <a:lstStyle/>
          <a:p>
            <a:r>
              <a:rPr lang="tr-TR" b="1" dirty="0" smtClean="0">
                <a:solidFill>
                  <a:srgbClr val="002060"/>
                </a:solidFill>
              </a:rPr>
              <a:t>ASENKRON EĞİTİMLER (Online)</a:t>
            </a:r>
            <a:endParaRPr lang="tr-TR" b="1" dirty="0">
              <a:solidFill>
                <a:srgbClr val="002060"/>
              </a:solidFill>
            </a:endParaRPr>
          </a:p>
        </p:txBody>
      </p:sp>
      <p:sp>
        <p:nvSpPr>
          <p:cNvPr id="3" name="İçerik Yer Tutucusu 2"/>
          <p:cNvSpPr>
            <a:spLocks noGrp="1"/>
          </p:cNvSpPr>
          <p:nvPr>
            <p:ph idx="1"/>
          </p:nvPr>
        </p:nvSpPr>
        <p:spPr>
          <a:xfrm>
            <a:off x="558800" y="1825625"/>
            <a:ext cx="10795000" cy="4351338"/>
          </a:xfrm>
        </p:spPr>
        <p:txBody>
          <a:bodyPr/>
          <a:lstStyle/>
          <a:p>
            <a:pPr algn="just"/>
            <a:r>
              <a:rPr lang="tr-TR" dirty="0" smtClean="0"/>
              <a:t>Eğitime katılım ve takibi SÜRGEM Eğitim </a:t>
            </a:r>
            <a:r>
              <a:rPr lang="tr-TR" dirty="0" err="1" smtClean="0"/>
              <a:t>portalı</a:t>
            </a:r>
            <a:r>
              <a:rPr lang="tr-TR" dirty="0" smtClean="0"/>
              <a:t> üzerinden gerçekleştirilmektedir.</a:t>
            </a:r>
          </a:p>
          <a:p>
            <a:pPr algn="just"/>
            <a:r>
              <a:rPr lang="tr-TR" dirty="0" smtClean="0"/>
              <a:t>Canlı olmayan, durdurup kaldığı yerden izleyebileceğimiz, anlamadığımız kısmı tekrar </a:t>
            </a:r>
            <a:r>
              <a:rPr lang="tr-TR" dirty="0" err="1" smtClean="0"/>
              <a:t>takrar</a:t>
            </a:r>
            <a:r>
              <a:rPr lang="tr-TR" dirty="0" smtClean="0"/>
              <a:t> dinleyebileceğimiz eğitimdir. </a:t>
            </a:r>
          </a:p>
          <a:p>
            <a:pPr algn="just"/>
            <a:r>
              <a:rPr lang="tr-TR" dirty="0" smtClean="0"/>
              <a:t>Katılımcı sayısı sınırlaması bulunmamaktadır. </a:t>
            </a:r>
          </a:p>
          <a:p>
            <a:pPr algn="just"/>
            <a:r>
              <a:rPr lang="tr-TR" dirty="0" smtClean="0"/>
              <a:t>Eğitimin ve değerlendirme anketinin tamamlanmasıyla eğitim kredisi elde edilir. </a:t>
            </a:r>
          </a:p>
          <a:p>
            <a:pPr algn="just"/>
            <a:r>
              <a:rPr lang="tr-TR" dirty="0" smtClean="0"/>
              <a:t>Her bir ders saati (50 </a:t>
            </a:r>
            <a:r>
              <a:rPr lang="tr-TR" dirty="0" err="1" smtClean="0"/>
              <a:t>dk</a:t>
            </a:r>
            <a:r>
              <a:rPr lang="tr-TR" dirty="0" smtClean="0"/>
              <a:t>), 1 (bir) doğrulanabilir eğitim kredisi sağlar.</a:t>
            </a:r>
            <a:endParaRPr lang="tr-TR" dirty="0"/>
          </a:p>
        </p:txBody>
      </p:sp>
    </p:spTree>
    <p:extLst>
      <p:ext uri="{BB962C8B-B14F-4D97-AF65-F5344CB8AC3E}">
        <p14:creationId xmlns:p14="http://schemas.microsoft.com/office/powerpoint/2010/main" val="13475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393825"/>
            <a:ext cx="10947400" cy="4351338"/>
          </a:xfrm>
        </p:spPr>
        <p:txBody>
          <a:bodyPr/>
          <a:lstStyle/>
          <a:p>
            <a:pPr algn="just">
              <a:lnSpc>
                <a:spcPct val="100000"/>
              </a:lnSpc>
              <a:spcBef>
                <a:spcPts val="1200"/>
              </a:spcBef>
              <a:spcAft>
                <a:spcPts val="1200"/>
              </a:spcAft>
            </a:pPr>
            <a:r>
              <a:rPr lang="tr-TR" b="1" u="sng" dirty="0" smtClean="0"/>
              <a:t>Eğitim Ücretleri</a:t>
            </a:r>
            <a:r>
              <a:rPr lang="tr-TR" u="sng" dirty="0" smtClean="0"/>
              <a:t>:</a:t>
            </a:r>
            <a:r>
              <a:rPr lang="tr-TR" dirty="0" smtClean="0"/>
              <a:t> Yaşam boyu öğrenme ilkesiyle </a:t>
            </a:r>
            <a:r>
              <a:rPr lang="tr-TR" b="1" u="sng" dirty="0" smtClean="0"/>
              <a:t>eğitimlerimiz ücretsizdir. </a:t>
            </a:r>
          </a:p>
          <a:p>
            <a:pPr algn="just">
              <a:lnSpc>
                <a:spcPct val="100000"/>
              </a:lnSpc>
              <a:spcBef>
                <a:spcPts val="1200"/>
              </a:spcBef>
              <a:spcAft>
                <a:spcPts val="1200"/>
              </a:spcAft>
            </a:pPr>
            <a:r>
              <a:rPr lang="tr-TR" b="1" u="sng" dirty="0" smtClean="0"/>
              <a:t>Sınav</a:t>
            </a:r>
            <a:r>
              <a:rPr lang="tr-TR" dirty="0" smtClean="0"/>
              <a:t>: Eğitimin sonunda başarılı/başarısız olunmasına yönelik bir sınav yapılmayacaktır. </a:t>
            </a:r>
          </a:p>
          <a:p>
            <a:pPr algn="just">
              <a:lnSpc>
                <a:spcPct val="100000"/>
              </a:lnSpc>
              <a:spcBef>
                <a:spcPts val="1200"/>
              </a:spcBef>
              <a:spcAft>
                <a:spcPts val="1200"/>
              </a:spcAft>
            </a:pPr>
            <a:r>
              <a:rPr lang="tr-TR" b="1" u="sng" dirty="0" smtClean="0"/>
              <a:t>Sertifika</a:t>
            </a:r>
            <a:r>
              <a:rPr lang="tr-TR" dirty="0" smtClean="0"/>
              <a:t>: Eğitim dönemini tamamlayan Meslek Mensuplarına </a:t>
            </a:r>
            <a:br>
              <a:rPr lang="tr-TR" dirty="0" smtClean="0"/>
            </a:br>
            <a:r>
              <a:rPr lang="tr-TR" dirty="0" smtClean="0"/>
              <a:t>“Sürekli Mesleki Geliştirme Eğitim Sertifikası” verilir. </a:t>
            </a:r>
          </a:p>
        </p:txBody>
      </p:sp>
    </p:spTree>
    <p:extLst>
      <p:ext uri="{BB962C8B-B14F-4D97-AF65-F5344CB8AC3E}">
        <p14:creationId xmlns:p14="http://schemas.microsoft.com/office/powerpoint/2010/main" val="34973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002060"/>
                </a:solidFill>
              </a:rPr>
              <a:t>YAPTIRIM</a:t>
            </a:r>
            <a:endParaRPr lang="tr-TR" b="1" dirty="0">
              <a:solidFill>
                <a:srgbClr val="002060"/>
              </a:solidFill>
            </a:endParaRPr>
          </a:p>
        </p:txBody>
      </p:sp>
      <p:sp>
        <p:nvSpPr>
          <p:cNvPr id="3" name="İçerik Yer Tutucusu 2"/>
          <p:cNvSpPr>
            <a:spLocks noGrp="1"/>
          </p:cNvSpPr>
          <p:nvPr>
            <p:ph idx="1"/>
          </p:nvPr>
        </p:nvSpPr>
        <p:spPr>
          <a:xfrm>
            <a:off x="838200" y="1495424"/>
            <a:ext cx="10515600" cy="4829175"/>
          </a:xfrm>
        </p:spPr>
        <p:txBody>
          <a:bodyPr/>
          <a:lstStyle/>
          <a:p>
            <a:pPr marL="0" indent="0" algn="just">
              <a:buNone/>
            </a:pPr>
            <a:r>
              <a:rPr lang="tr-TR" dirty="0" smtClean="0"/>
              <a:t>Sürekli Geliştirme Eğitimleri kapsamında olduğu halde katılım sağlamayan Meslek Mensuplarına, katılım zorunluluğu yerine getirilinceye kadar, </a:t>
            </a:r>
          </a:p>
          <a:p>
            <a:pPr algn="just"/>
            <a:r>
              <a:rPr lang="tr-TR" dirty="0" smtClean="0"/>
              <a:t>Çalışanlar Listesine kayıtlı meslek mensuplarının büro tescil belgeleri vize edilmez, </a:t>
            </a:r>
          </a:p>
          <a:p>
            <a:pPr algn="just"/>
            <a:r>
              <a:rPr lang="tr-TR" dirty="0" smtClean="0"/>
              <a:t>Çalışanlar Listesi kayıt ve faaliyet belgesi alma talepleri yerine getirilmez, </a:t>
            </a:r>
          </a:p>
          <a:p>
            <a:pPr algn="just"/>
            <a:r>
              <a:rPr lang="tr-TR" dirty="0" smtClean="0"/>
              <a:t>Sürekli mesleki geliştirme eğitim programını tamamlamayan meslek mensupları stajyer </a:t>
            </a:r>
            <a:r>
              <a:rPr lang="tr-TR" dirty="0" err="1" smtClean="0"/>
              <a:t>mentorluğu</a:t>
            </a:r>
            <a:r>
              <a:rPr lang="tr-TR" dirty="0" smtClean="0"/>
              <a:t> yapamazlar. </a:t>
            </a:r>
            <a:endParaRPr lang="tr-TR" dirty="0"/>
          </a:p>
        </p:txBody>
      </p:sp>
    </p:spTree>
    <p:extLst>
      <p:ext uri="{BB962C8B-B14F-4D97-AF65-F5344CB8AC3E}">
        <p14:creationId xmlns:p14="http://schemas.microsoft.com/office/powerpoint/2010/main" val="326547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2300" y="365125"/>
            <a:ext cx="10731500" cy="1325563"/>
          </a:xfrm>
        </p:spPr>
        <p:txBody>
          <a:bodyPr/>
          <a:lstStyle/>
          <a:p>
            <a:r>
              <a:rPr lang="tr-TR" b="1" dirty="0" smtClean="0">
                <a:solidFill>
                  <a:srgbClr val="002060"/>
                </a:solidFill>
              </a:rPr>
              <a:t>DAYANAK - 1</a:t>
            </a:r>
            <a:endParaRPr lang="tr-TR" b="1" dirty="0">
              <a:solidFill>
                <a:srgbClr val="002060"/>
              </a:solidFill>
            </a:endParaRPr>
          </a:p>
        </p:txBody>
      </p:sp>
      <p:sp>
        <p:nvSpPr>
          <p:cNvPr id="3" name="İçerik Yer Tutucusu 2"/>
          <p:cNvSpPr>
            <a:spLocks noGrp="1"/>
          </p:cNvSpPr>
          <p:nvPr>
            <p:ph idx="1"/>
          </p:nvPr>
        </p:nvSpPr>
        <p:spPr>
          <a:xfrm>
            <a:off x="622300" y="1533525"/>
            <a:ext cx="11264900" cy="4351338"/>
          </a:xfrm>
        </p:spPr>
        <p:txBody>
          <a:bodyPr/>
          <a:lstStyle/>
          <a:p>
            <a:pPr marL="0" indent="0" algn="just">
              <a:buNone/>
            </a:pPr>
            <a:r>
              <a:rPr lang="tr-TR" b="1" dirty="0" smtClean="0"/>
              <a:t>3568 Sayılı </a:t>
            </a:r>
            <a:r>
              <a:rPr lang="tr-TR" b="1" dirty="0"/>
              <a:t>Meslek Yasamız </a:t>
            </a:r>
            <a:r>
              <a:rPr lang="tr-TR" sz="2400" i="1" dirty="0" smtClean="0"/>
              <a:t>(26.07.2008 </a:t>
            </a:r>
            <a:r>
              <a:rPr lang="tr-TR" sz="2400" i="1" dirty="0"/>
              <a:t>tarih ve 26948 </a:t>
            </a:r>
            <a:r>
              <a:rPr lang="tr-TR" sz="2400" i="1" dirty="0" smtClean="0"/>
              <a:t>sayılı </a:t>
            </a:r>
            <a:r>
              <a:rPr lang="tr-TR" sz="2400" i="1" dirty="0"/>
              <a:t>Resmi </a:t>
            </a:r>
            <a:r>
              <a:rPr lang="tr-TR" sz="2400" i="1" dirty="0" err="1"/>
              <a:t>Gazete’de</a:t>
            </a:r>
            <a:r>
              <a:rPr lang="tr-TR" sz="2400" i="1" dirty="0"/>
              <a:t> yayınlanan 5786 sayılı Kanunun 17. maddesi ile kanunun 44. maddesi başlığı ile birlikte değiştirilmiştir</a:t>
            </a:r>
            <a:r>
              <a:rPr lang="tr-TR" sz="2400" i="1" dirty="0" smtClean="0"/>
              <a:t>.)</a:t>
            </a:r>
          </a:p>
          <a:p>
            <a:pPr marL="0" indent="0">
              <a:buNone/>
            </a:pPr>
            <a:endParaRPr lang="tr-TR" dirty="0" smtClean="0"/>
          </a:p>
          <a:p>
            <a:pPr marL="0" indent="0">
              <a:buNone/>
            </a:pPr>
            <a:r>
              <a:rPr lang="tr-TR" b="1" dirty="0" smtClean="0"/>
              <a:t>Mesleki Geliştirme Eğitimi </a:t>
            </a:r>
          </a:p>
          <a:p>
            <a:pPr marL="0" indent="0" algn="just">
              <a:buNone/>
            </a:pPr>
            <a:r>
              <a:rPr lang="tr-TR" b="1" dirty="0" smtClean="0"/>
              <a:t>Madde </a:t>
            </a:r>
            <a:r>
              <a:rPr lang="tr-TR" b="1" dirty="0"/>
              <a:t>44- </a:t>
            </a:r>
            <a:r>
              <a:rPr lang="tr-TR" dirty="0"/>
              <a:t>Meslek mensuplarının, mesleki faaliyetlerini fiilen devam ettirmeleri için Birlik ve odalar tarafından düzenlenecek mesleki geliştirme ve eğitim seminerlerine katılmaları zorunludur. Meslek içi eğitimle ilgili konular, eğitim programları ve süreleri ile diğer hususlara ilişkin usul ve esaslar yönetmelikle </a:t>
            </a:r>
            <a:r>
              <a:rPr lang="tr-TR" dirty="0" smtClean="0"/>
              <a:t>belirlenir.</a:t>
            </a:r>
            <a:endParaRPr lang="tr-TR" dirty="0"/>
          </a:p>
        </p:txBody>
      </p:sp>
    </p:spTree>
    <p:extLst>
      <p:ext uri="{BB962C8B-B14F-4D97-AF65-F5344CB8AC3E}">
        <p14:creationId xmlns:p14="http://schemas.microsoft.com/office/powerpoint/2010/main" val="1885281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2060"/>
                </a:solidFill>
              </a:rPr>
              <a:t>DAYANAK - </a:t>
            </a:r>
            <a:r>
              <a:rPr lang="tr-TR" b="1" dirty="0" smtClean="0">
                <a:solidFill>
                  <a:srgbClr val="002060"/>
                </a:solidFill>
              </a:rPr>
              <a:t>2</a:t>
            </a:r>
            <a:endParaRPr lang="tr-TR" dirty="0"/>
          </a:p>
        </p:txBody>
      </p:sp>
      <p:sp>
        <p:nvSpPr>
          <p:cNvPr id="3" name="İçerik Yer Tutucusu 2"/>
          <p:cNvSpPr>
            <a:spLocks noGrp="1"/>
          </p:cNvSpPr>
          <p:nvPr>
            <p:ph idx="1"/>
          </p:nvPr>
        </p:nvSpPr>
        <p:spPr/>
        <p:txBody>
          <a:bodyPr/>
          <a:lstStyle/>
          <a:p>
            <a:pPr algn="just">
              <a:lnSpc>
                <a:spcPct val="100000"/>
              </a:lnSpc>
            </a:pPr>
            <a:r>
              <a:rPr lang="tr-TR" dirty="0" smtClean="0"/>
              <a:t>23 Haziran 2018 tarih, 30457 sayılı Resmi </a:t>
            </a:r>
            <a:r>
              <a:rPr lang="tr-TR" dirty="0" err="1" smtClean="0"/>
              <a:t>Gazete’de</a:t>
            </a:r>
            <a:r>
              <a:rPr lang="tr-TR" dirty="0" smtClean="0"/>
              <a:t> yayımlanan </a:t>
            </a:r>
            <a:r>
              <a:rPr lang="tr-TR" b="1" dirty="0" smtClean="0"/>
              <a:t>TÜRMOB SÜREKLİ MESLEKİ  </a:t>
            </a:r>
            <a:r>
              <a:rPr lang="tr-TR" b="1" dirty="0"/>
              <a:t>GELİŞTİRME EĞİTİMİ YÖNETMELİĞİ </a:t>
            </a:r>
            <a:endParaRPr lang="tr-TR" b="1" dirty="0" smtClean="0"/>
          </a:p>
          <a:p>
            <a:pPr marL="0" indent="0" algn="just">
              <a:lnSpc>
                <a:spcPct val="100000"/>
              </a:lnSpc>
              <a:buNone/>
            </a:pPr>
            <a:endParaRPr lang="tr-TR" b="1" dirty="0" smtClean="0"/>
          </a:p>
          <a:p>
            <a:pPr algn="just">
              <a:lnSpc>
                <a:spcPct val="100000"/>
              </a:lnSpc>
            </a:pPr>
            <a:r>
              <a:rPr lang="tr-TR" dirty="0" smtClean="0"/>
              <a:t>29 Mart 2023 </a:t>
            </a:r>
            <a:r>
              <a:rPr lang="tr-TR" dirty="0"/>
              <a:t>tarih, </a:t>
            </a:r>
            <a:r>
              <a:rPr lang="tr-TR" dirty="0" smtClean="0"/>
              <a:t>32147 </a:t>
            </a:r>
            <a:r>
              <a:rPr lang="tr-TR" dirty="0"/>
              <a:t>sayılı Resmi </a:t>
            </a:r>
            <a:r>
              <a:rPr lang="tr-TR" dirty="0" err="1"/>
              <a:t>Gazete’de</a:t>
            </a:r>
            <a:r>
              <a:rPr lang="tr-TR" dirty="0"/>
              <a:t> yayımlanan </a:t>
            </a:r>
            <a:r>
              <a:rPr lang="tr-TR" b="1" dirty="0"/>
              <a:t>TÜRMOB SÜREKLİ MESLEKİ  GELİŞTİRME EĞİTİMİ </a:t>
            </a:r>
            <a:r>
              <a:rPr lang="tr-TR" b="1" dirty="0" smtClean="0"/>
              <a:t>YÖNETMELİĞİNDE </a:t>
            </a:r>
            <a:r>
              <a:rPr lang="tr-TR" b="1" dirty="0"/>
              <a:t>DEĞİŞİKLİK YAPILMASINA DAİR YÖNETMELİK </a:t>
            </a:r>
          </a:p>
        </p:txBody>
      </p:sp>
    </p:spTree>
    <p:extLst>
      <p:ext uri="{BB962C8B-B14F-4D97-AF65-F5344CB8AC3E}">
        <p14:creationId xmlns:p14="http://schemas.microsoft.com/office/powerpoint/2010/main" val="2004326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74625"/>
            <a:ext cx="10515600" cy="1325563"/>
          </a:xfrm>
        </p:spPr>
        <p:txBody>
          <a:bodyPr/>
          <a:lstStyle/>
          <a:p>
            <a:r>
              <a:rPr lang="tr-TR" b="1" dirty="0" smtClean="0">
                <a:solidFill>
                  <a:srgbClr val="002060"/>
                </a:solidFill>
              </a:rPr>
              <a:t>AMAÇ</a:t>
            </a:r>
            <a:endParaRPr lang="tr-TR" b="1" dirty="0">
              <a:solidFill>
                <a:srgbClr val="002060"/>
              </a:solidFill>
            </a:endParaRPr>
          </a:p>
        </p:txBody>
      </p:sp>
      <p:sp>
        <p:nvSpPr>
          <p:cNvPr id="3" name="İçerik Yer Tutucusu 2"/>
          <p:cNvSpPr>
            <a:spLocks noGrp="1"/>
          </p:cNvSpPr>
          <p:nvPr>
            <p:ph idx="1"/>
          </p:nvPr>
        </p:nvSpPr>
        <p:spPr>
          <a:xfrm>
            <a:off x="838200" y="1346200"/>
            <a:ext cx="11061700" cy="5295900"/>
          </a:xfrm>
        </p:spPr>
        <p:txBody>
          <a:bodyPr>
            <a:normAutofit/>
          </a:bodyPr>
          <a:lstStyle/>
          <a:p>
            <a:pPr marL="0" indent="0">
              <a:buNone/>
            </a:pPr>
            <a:r>
              <a:rPr lang="tr-TR" dirty="0" smtClean="0"/>
              <a:t>Meslek Mensuplarının;</a:t>
            </a:r>
          </a:p>
          <a:p>
            <a:pPr>
              <a:buFontTx/>
              <a:buChar char="-"/>
            </a:pPr>
            <a:r>
              <a:rPr lang="tr-TR" dirty="0" smtClean="0"/>
              <a:t>Yaşam boyu öğrenme sürecini benimsemelerini, </a:t>
            </a:r>
          </a:p>
          <a:p>
            <a:pPr>
              <a:buFontTx/>
              <a:buChar char="-"/>
            </a:pPr>
            <a:r>
              <a:rPr lang="tr-TR" dirty="0"/>
              <a:t>U</a:t>
            </a:r>
            <a:r>
              <a:rPr lang="tr-TR" dirty="0" smtClean="0"/>
              <a:t>zmanlık alanları</a:t>
            </a:r>
            <a:r>
              <a:rPr lang="tr-TR" smtClean="0"/>
              <a:t>, yeni </a:t>
            </a:r>
            <a:r>
              <a:rPr lang="tr-TR" dirty="0" smtClean="0"/>
              <a:t>unvanlar ve yeni iş alanları için hazırlanmalarını, </a:t>
            </a:r>
          </a:p>
          <a:p>
            <a:pPr>
              <a:buFontTx/>
              <a:buChar char="-"/>
            </a:pPr>
            <a:r>
              <a:rPr lang="tr-TR" dirty="0" smtClean="0"/>
              <a:t>Uygulama, mevzuat ve yöntem bilgilerinde yeterli ve yetkin olmalarını, </a:t>
            </a:r>
          </a:p>
          <a:p>
            <a:pPr>
              <a:buFontTx/>
              <a:buChar char="-"/>
            </a:pPr>
            <a:r>
              <a:rPr lang="tr-TR" dirty="0" smtClean="0"/>
              <a:t>Müşterilerine ve diğer paydaşlara yüksek kaliteli hizmet sunmaları için mesleki yetkinliklerini artırmalarını ve geliştirmelerini sağlamak; </a:t>
            </a:r>
          </a:p>
          <a:p>
            <a:pPr>
              <a:buFontTx/>
              <a:buChar char="-"/>
            </a:pPr>
            <a:r>
              <a:rPr lang="tr-TR" dirty="0" smtClean="0"/>
              <a:t>Sürekli mesleki gelişim fırsat ve kaynaklarına erişimlerini kolaylaştırmak; </a:t>
            </a:r>
          </a:p>
          <a:p>
            <a:pPr>
              <a:buFontTx/>
              <a:buChar char="-"/>
            </a:pPr>
            <a:r>
              <a:rPr lang="tr-TR" dirty="0" smtClean="0"/>
              <a:t>Kamu çıkarının korunması ve kamu güveninin sağlanması için mesleki yeterliklerini geliştirmek ve korumak; </a:t>
            </a:r>
          </a:p>
          <a:p>
            <a:pPr>
              <a:buFontTx/>
              <a:buChar char="-"/>
            </a:pPr>
            <a:r>
              <a:rPr lang="tr-TR" dirty="0" smtClean="0"/>
              <a:t>Mesleki standartlar ile etik kurallara uyumunu tesis ve teşvik etmektir.</a:t>
            </a:r>
            <a:endParaRPr lang="tr-TR" dirty="0"/>
          </a:p>
        </p:txBody>
      </p:sp>
    </p:spTree>
    <p:extLst>
      <p:ext uri="{BB962C8B-B14F-4D97-AF65-F5344CB8AC3E}">
        <p14:creationId xmlns:p14="http://schemas.microsoft.com/office/powerpoint/2010/main" val="47869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002060"/>
                </a:solidFill>
              </a:rPr>
              <a:t>KAPSAM</a:t>
            </a:r>
            <a:endParaRPr lang="tr-TR" b="1" dirty="0">
              <a:solidFill>
                <a:srgbClr val="002060"/>
              </a:solidFill>
            </a:endParaRPr>
          </a:p>
        </p:txBody>
      </p:sp>
      <p:sp>
        <p:nvSpPr>
          <p:cNvPr id="3" name="İçerik Yer Tutucusu 2"/>
          <p:cNvSpPr>
            <a:spLocks noGrp="1"/>
          </p:cNvSpPr>
          <p:nvPr>
            <p:ph idx="1"/>
          </p:nvPr>
        </p:nvSpPr>
        <p:spPr>
          <a:xfrm>
            <a:off x="838200" y="1825624"/>
            <a:ext cx="10515600" cy="4778375"/>
          </a:xfrm>
        </p:spPr>
        <p:txBody>
          <a:bodyPr>
            <a:normAutofit lnSpcReduction="10000"/>
          </a:bodyPr>
          <a:lstStyle/>
          <a:p>
            <a:pPr marL="0" indent="0" algn="just">
              <a:buNone/>
            </a:pPr>
            <a:r>
              <a:rPr lang="tr-TR" dirty="0" smtClean="0"/>
              <a:t>Meslek Mensuplarından; </a:t>
            </a:r>
          </a:p>
          <a:p>
            <a:pPr algn="just">
              <a:buFontTx/>
              <a:buChar char="-"/>
            </a:pPr>
            <a:r>
              <a:rPr lang="tr-TR" dirty="0" smtClean="0"/>
              <a:t>Çalışanlar Listesine kayıtlı olanlar, </a:t>
            </a:r>
          </a:p>
          <a:p>
            <a:pPr algn="just">
              <a:buFontTx/>
              <a:buChar char="-"/>
            </a:pPr>
            <a:r>
              <a:rPr lang="tr-TR" dirty="0" smtClean="0"/>
              <a:t>Meslek Mensubu yanında ya da Mesleki Şirketlerde çalışanlar ile</a:t>
            </a:r>
          </a:p>
          <a:p>
            <a:pPr algn="just">
              <a:buFontTx/>
              <a:buChar char="-"/>
            </a:pPr>
            <a:r>
              <a:rPr lang="tr-TR" dirty="0" smtClean="0"/>
              <a:t>İşletmelerde hizmet akdi ile çalışan ve 3568 sayılı Meslek Yasamızın </a:t>
            </a:r>
            <a:br>
              <a:rPr lang="tr-TR" dirty="0" smtClean="0"/>
            </a:br>
            <a:r>
              <a:rPr lang="tr-TR" dirty="0" smtClean="0"/>
              <a:t>2. maddesinde belirtilen işleri yapanlar</a:t>
            </a:r>
          </a:p>
          <a:p>
            <a:pPr marL="0" indent="0" algn="just">
              <a:buNone/>
            </a:pPr>
            <a:r>
              <a:rPr lang="tr-TR" dirty="0" smtClean="0"/>
              <a:t>Meslek ruhsatlarını edindikleri günden başlayarak meslekle ilişiklerinin kesildiği güne kadar Sürekli Mesleki Geliştirme Eğitimine tabidirler. </a:t>
            </a:r>
          </a:p>
          <a:p>
            <a:pPr marL="0" indent="0" algn="just">
              <a:buNone/>
            </a:pPr>
            <a:endParaRPr lang="tr-TR" i="1" dirty="0" smtClean="0"/>
          </a:p>
          <a:p>
            <a:pPr marL="0" indent="0" algn="just">
              <a:buNone/>
            </a:pPr>
            <a:r>
              <a:rPr lang="tr-TR" i="1" dirty="0" smtClean="0"/>
              <a:t>Meslek Mensuplarından birinci fıkra kapsamında olmayanlar sürekli mesleki geliştirme eğitiminden muaftır. Ancak, bu durumda olanlar diledikleri takdirde eğitimlere katılabilirler. </a:t>
            </a:r>
            <a:endParaRPr lang="tr-TR" i="1" dirty="0"/>
          </a:p>
        </p:txBody>
      </p:sp>
    </p:spTree>
    <p:extLst>
      <p:ext uri="{BB962C8B-B14F-4D97-AF65-F5344CB8AC3E}">
        <p14:creationId xmlns:p14="http://schemas.microsoft.com/office/powerpoint/2010/main" val="238242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2600" y="0"/>
            <a:ext cx="10515600" cy="1325563"/>
          </a:xfrm>
        </p:spPr>
        <p:txBody>
          <a:bodyPr/>
          <a:lstStyle/>
          <a:p>
            <a:r>
              <a:rPr lang="tr-TR" b="1" dirty="0" smtClean="0">
                <a:solidFill>
                  <a:srgbClr val="002060"/>
                </a:solidFill>
              </a:rPr>
              <a:t>EĞİTİM YÜKÜMLÜLÜĞÜ</a:t>
            </a:r>
            <a:endParaRPr lang="tr-TR" b="1" dirty="0">
              <a:solidFill>
                <a:srgbClr val="002060"/>
              </a:solidFill>
            </a:endParaRPr>
          </a:p>
        </p:txBody>
      </p:sp>
      <p:sp>
        <p:nvSpPr>
          <p:cNvPr id="3" name="İçerik Yer Tutucusu 2"/>
          <p:cNvSpPr>
            <a:spLocks noGrp="1"/>
          </p:cNvSpPr>
          <p:nvPr>
            <p:ph idx="1"/>
          </p:nvPr>
        </p:nvSpPr>
        <p:spPr>
          <a:xfrm>
            <a:off x="368300" y="1000124"/>
            <a:ext cx="11493500" cy="5718176"/>
          </a:xfrm>
        </p:spPr>
        <p:txBody>
          <a:bodyPr>
            <a:normAutofit fontScale="70000" lnSpcReduction="20000"/>
          </a:bodyPr>
          <a:lstStyle/>
          <a:p>
            <a:pPr algn="just">
              <a:lnSpc>
                <a:spcPct val="120000"/>
              </a:lnSpc>
              <a:spcBef>
                <a:spcPts val="600"/>
              </a:spcBef>
              <a:spcAft>
                <a:spcPts val="600"/>
              </a:spcAft>
              <a:buFontTx/>
              <a:buChar char="-"/>
            </a:pPr>
            <a:r>
              <a:rPr lang="tr-TR" b="1" dirty="0" smtClean="0"/>
              <a:t>Eğitim kapsamındaki meslek mensubunun bir takvim yılında en az 30 kredilik ve her üç takvim yılında en az 120 kredilik sürekli mesleki geliştirme eğitimi alması gereklidir. </a:t>
            </a:r>
          </a:p>
          <a:p>
            <a:pPr algn="just">
              <a:lnSpc>
                <a:spcPct val="120000"/>
              </a:lnSpc>
              <a:spcBef>
                <a:spcPts val="600"/>
              </a:spcBef>
              <a:spcAft>
                <a:spcPts val="600"/>
              </a:spcAft>
              <a:buFontTx/>
              <a:buChar char="-"/>
            </a:pPr>
            <a:r>
              <a:rPr lang="tr-TR" dirty="0" smtClean="0"/>
              <a:t>Bu eğitimlerin yıllık en az 15 kredilik ve her üç yılda en az 60 kredilik kısmının doğrulanabilir eğitimlerden elde edilmesi gerekir. </a:t>
            </a:r>
          </a:p>
          <a:p>
            <a:pPr algn="just">
              <a:lnSpc>
                <a:spcPct val="120000"/>
              </a:lnSpc>
              <a:spcBef>
                <a:spcPts val="600"/>
              </a:spcBef>
              <a:spcAft>
                <a:spcPts val="600"/>
              </a:spcAft>
              <a:buFontTx/>
              <a:buChar char="-"/>
            </a:pPr>
            <a:r>
              <a:rPr lang="tr-TR" dirty="0" smtClean="0"/>
              <a:t>Eğitim yükümlülüğünde doğrulanabilir eğitim kredileri dışında kalan üç yıllık periyotta en çok 60 kredilik kısım, diğer faaliyetler ile tamamlanır. </a:t>
            </a:r>
          </a:p>
          <a:p>
            <a:pPr algn="just">
              <a:lnSpc>
                <a:spcPct val="120000"/>
              </a:lnSpc>
              <a:spcBef>
                <a:spcPts val="600"/>
              </a:spcBef>
              <a:spcAft>
                <a:spcPts val="600"/>
              </a:spcAft>
              <a:buFontTx/>
              <a:buChar char="-"/>
            </a:pPr>
            <a:r>
              <a:rPr lang="tr-TR" dirty="0" smtClean="0"/>
              <a:t>Üç yıllık dönemde “Mesleki Çalışma Standartları ve Etik İlkeler” konusundan en az 3 kredi, </a:t>
            </a:r>
            <a:br>
              <a:rPr lang="tr-TR" dirty="0" smtClean="0"/>
            </a:br>
            <a:r>
              <a:rPr lang="tr-TR" dirty="0" smtClean="0"/>
              <a:t>“Denetim; Denetim ve Güvence Standartları” konusundan ise en az 2 kredi karşılığı eğitimin tamamlanması gerekir. </a:t>
            </a:r>
          </a:p>
          <a:p>
            <a:pPr algn="just">
              <a:lnSpc>
                <a:spcPct val="120000"/>
              </a:lnSpc>
              <a:spcBef>
                <a:spcPts val="600"/>
              </a:spcBef>
              <a:spcAft>
                <a:spcPts val="600"/>
              </a:spcAft>
              <a:buFontTx/>
              <a:buChar char="-"/>
            </a:pPr>
            <a:r>
              <a:rPr lang="tr-TR" dirty="0" smtClean="0"/>
              <a:t>120 kredinin sağlanıp sağlanmadığına ilişkin değerlendirme her yıl, eğitime tabi olunan önceki iki yıl da dahil edilerek yapılır. </a:t>
            </a:r>
          </a:p>
          <a:p>
            <a:pPr algn="just">
              <a:lnSpc>
                <a:spcPct val="120000"/>
              </a:lnSpc>
              <a:spcBef>
                <a:spcPts val="600"/>
              </a:spcBef>
              <a:spcAft>
                <a:spcPts val="600"/>
              </a:spcAft>
              <a:buFontTx/>
              <a:buChar char="-"/>
            </a:pPr>
            <a:r>
              <a:rPr lang="tr-TR" dirty="0" smtClean="0"/>
              <a:t>Zorunlu eğitim yükümlülüğü bulunmayan meslek mensuplarının, zorunlu eğitim kapsamındaki faaliyetlere başlamaları halinde eğitim yükümlülükleri, faaliyete başladıkları yıl başlar. Bu durumdaki meslek mensuplarından ilk yıl için en az 30 kredi alma şartı aranmaz. Bu kapsamdaki meslek mensuplarının, işe başladıkları yıla ilişkin eğitim yükümlülüklerini takip eden iki yılda tamamlamaları şarttır.</a:t>
            </a:r>
            <a:endParaRPr lang="tr-TR" dirty="0"/>
          </a:p>
        </p:txBody>
      </p:sp>
    </p:spTree>
    <p:extLst>
      <p:ext uri="{BB962C8B-B14F-4D97-AF65-F5344CB8AC3E}">
        <p14:creationId xmlns:p14="http://schemas.microsoft.com/office/powerpoint/2010/main" val="31809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117600"/>
          </a:xfrm>
        </p:spPr>
        <p:txBody>
          <a:bodyPr/>
          <a:lstStyle/>
          <a:p>
            <a:r>
              <a:rPr lang="tr-TR" b="1" dirty="0" smtClean="0">
                <a:solidFill>
                  <a:srgbClr val="002060"/>
                </a:solidFill>
              </a:rPr>
              <a:t>SÜREKLİ MESLEKİ GELİŞTİRME EĞİTİMLERİ</a:t>
            </a:r>
            <a:endParaRPr lang="tr-TR" b="1" dirty="0">
              <a:solidFill>
                <a:srgbClr val="002060"/>
              </a:solidFill>
            </a:endParaRPr>
          </a:p>
        </p:txBody>
      </p:sp>
      <p:sp>
        <p:nvSpPr>
          <p:cNvPr id="3" name="İçerik Yer Tutucusu 2"/>
          <p:cNvSpPr>
            <a:spLocks noGrp="1"/>
          </p:cNvSpPr>
          <p:nvPr>
            <p:ph idx="1"/>
          </p:nvPr>
        </p:nvSpPr>
        <p:spPr>
          <a:xfrm>
            <a:off x="457200" y="901700"/>
            <a:ext cx="11252200" cy="5956300"/>
          </a:xfrm>
        </p:spPr>
        <p:txBody>
          <a:bodyPr>
            <a:normAutofit fontScale="92500" lnSpcReduction="20000"/>
          </a:bodyPr>
          <a:lstStyle/>
          <a:p>
            <a:pPr marL="0" indent="0" algn="just">
              <a:lnSpc>
                <a:spcPct val="110000"/>
              </a:lnSpc>
              <a:buNone/>
            </a:pPr>
            <a:r>
              <a:rPr lang="tr-TR" dirty="0" smtClean="0"/>
              <a:t>Sürekli mesleki geliştirme eğitimi; SÜRGEM ve SÜRGEM tarafından akredite edilen kurum/ kuruluşlar tarafından yürütülen, kapsamı ve yürütme şekli Yönetmelikle belirlenmiş olan Doğrulanabilir Eğitimler ve Diğer Faaliyetlerden oluşur. </a:t>
            </a:r>
          </a:p>
          <a:p>
            <a:pPr marL="0" indent="0" algn="just">
              <a:lnSpc>
                <a:spcPct val="110000"/>
              </a:lnSpc>
              <a:buNone/>
            </a:pPr>
            <a:r>
              <a:rPr lang="tr-TR" b="1" u="sng" dirty="0" smtClean="0"/>
              <a:t>DOĞRULANABİLİR EĞİTİMLER: </a:t>
            </a:r>
            <a:r>
              <a:rPr lang="tr-TR" dirty="0" smtClean="0"/>
              <a:t>SÜRGEM tarafından planlanarak programlanan, Uzaktan Eğitimlere (Senkron ve Asenkron) veya Odalarda yapılacak yüz yüze eğitimlere katılım yoluyla tamamlanan eğitimlerdir. </a:t>
            </a:r>
          </a:p>
          <a:p>
            <a:pPr marL="0" indent="0" algn="just">
              <a:lnSpc>
                <a:spcPct val="110000"/>
              </a:lnSpc>
              <a:buNone/>
            </a:pPr>
            <a:r>
              <a:rPr lang="tr-TR" dirty="0" smtClean="0"/>
              <a:t>Doğrulanabilir eğitimler kapsamında gerçekleştirilen yüz yüze ve uzaktan eğitimlerde her 50 dakikalık ders bir kredi olarak kabul edilir. </a:t>
            </a:r>
          </a:p>
          <a:p>
            <a:pPr marL="0" indent="0" algn="just">
              <a:lnSpc>
                <a:spcPct val="110000"/>
              </a:lnSpc>
              <a:buNone/>
            </a:pPr>
            <a:r>
              <a:rPr lang="tr-TR" dirty="0" smtClean="0"/>
              <a:t>Yüz yüze ve uzaktan eğitimlerde her bir gün için en fazla 7 kredi elde edilebilir. </a:t>
            </a:r>
          </a:p>
          <a:p>
            <a:pPr marL="0" indent="0" algn="just">
              <a:lnSpc>
                <a:spcPct val="110000"/>
              </a:lnSpc>
              <a:buNone/>
            </a:pPr>
            <a:r>
              <a:rPr lang="tr-TR" dirty="0" smtClean="0"/>
              <a:t>Üç yıllık dönemde 60 kredinin üzerinde doğrulanabilir sürekli mesleki geliştirme eğitimi kredisi alınması halinde, bu krediler izleyen üç yıla devredilmez.</a:t>
            </a:r>
          </a:p>
          <a:p>
            <a:pPr marL="0" indent="0" algn="just">
              <a:lnSpc>
                <a:spcPct val="110000"/>
              </a:lnSpc>
              <a:buNone/>
            </a:pPr>
            <a:r>
              <a:rPr lang="tr-TR" dirty="0" smtClean="0"/>
              <a:t>Kamu Gözetimi, Muhasebe ve Denetim Standartları Kurumu’ndan zorunlu eğitim kapsamında temel mesleki konulardan kazanıldığı kabul edilen eğitim kredileri de aynı sayıda doğrulanabilir eğitim kredisi olarak kabul edilir. </a:t>
            </a:r>
          </a:p>
          <a:p>
            <a:pPr marL="0" indent="0" algn="just">
              <a:lnSpc>
                <a:spcPct val="110000"/>
              </a:lnSpc>
              <a:buNone/>
            </a:pPr>
            <a:endParaRPr lang="tr-TR" dirty="0"/>
          </a:p>
        </p:txBody>
      </p:sp>
    </p:spTree>
    <p:extLst>
      <p:ext uri="{BB962C8B-B14F-4D97-AF65-F5344CB8AC3E}">
        <p14:creationId xmlns:p14="http://schemas.microsoft.com/office/powerpoint/2010/main" val="403563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srcRect l="21459" t="19922" r="26667" b="25651"/>
          <a:stretch/>
        </p:blipFill>
        <p:spPr>
          <a:xfrm>
            <a:off x="1981200" y="0"/>
            <a:ext cx="8170536" cy="6858000"/>
          </a:xfrm>
          <a:prstGeom prst="rect">
            <a:avLst/>
          </a:prstGeom>
        </p:spPr>
      </p:pic>
    </p:spTree>
    <p:extLst>
      <p:ext uri="{BB962C8B-B14F-4D97-AF65-F5344CB8AC3E}">
        <p14:creationId xmlns:p14="http://schemas.microsoft.com/office/powerpoint/2010/main" val="4183233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1500" y="123825"/>
            <a:ext cx="10515600" cy="752475"/>
          </a:xfrm>
        </p:spPr>
        <p:txBody>
          <a:bodyPr>
            <a:normAutofit/>
          </a:bodyPr>
          <a:lstStyle/>
          <a:p>
            <a:r>
              <a:rPr lang="tr-TR" b="1" dirty="0" smtClean="0">
                <a:solidFill>
                  <a:srgbClr val="002060"/>
                </a:solidFill>
              </a:rPr>
              <a:t>DİĞER FAALİYETLER:</a:t>
            </a:r>
            <a:endParaRPr lang="tr-TR" b="1" dirty="0">
              <a:solidFill>
                <a:srgbClr val="002060"/>
              </a:solidFill>
            </a:endParaRPr>
          </a:p>
        </p:txBody>
      </p:sp>
      <p:sp>
        <p:nvSpPr>
          <p:cNvPr id="3" name="İçerik Yer Tutucusu 2"/>
          <p:cNvSpPr>
            <a:spLocks noGrp="1"/>
          </p:cNvSpPr>
          <p:nvPr>
            <p:ph idx="1"/>
          </p:nvPr>
        </p:nvSpPr>
        <p:spPr>
          <a:xfrm>
            <a:off x="342900" y="876300"/>
            <a:ext cx="11353800" cy="5715000"/>
          </a:xfrm>
        </p:spPr>
        <p:txBody>
          <a:bodyPr>
            <a:normAutofit fontScale="85000" lnSpcReduction="20000"/>
          </a:bodyPr>
          <a:lstStyle/>
          <a:p>
            <a:pPr marL="0" indent="0" algn="just">
              <a:lnSpc>
                <a:spcPct val="110000"/>
              </a:lnSpc>
              <a:buNone/>
            </a:pPr>
            <a:r>
              <a:rPr lang="tr-TR" dirty="0" smtClean="0"/>
              <a:t>Eğitim yükümlülüğünde doğrulanabilir eğitim kredileri dışında kalan üç yıllık periyotta en çok 60 kredilik kısım, aşağıda belirtilen diğer faaliyetler ile tamamlanır:</a:t>
            </a:r>
          </a:p>
          <a:p>
            <a:pPr algn="just">
              <a:lnSpc>
                <a:spcPct val="110000"/>
              </a:lnSpc>
              <a:buFontTx/>
              <a:buChar char="-"/>
            </a:pPr>
            <a:r>
              <a:rPr lang="tr-TR" dirty="0" smtClean="0"/>
              <a:t>Doğrulanabilir eğitimler kapsamında kazanılan fazla krediler</a:t>
            </a:r>
          </a:p>
          <a:p>
            <a:pPr algn="just">
              <a:lnSpc>
                <a:spcPct val="110000"/>
              </a:lnSpc>
              <a:buFontTx/>
              <a:buChar char="-"/>
            </a:pPr>
            <a:r>
              <a:rPr lang="tr-TR" dirty="0" smtClean="0"/>
              <a:t>Yönetmelik’te belirtilen programlar çerçevesinde Birlik veya Odalar tarafından gerçekleştirilecek kurs, konferans, seminer, sempozyum, araştırma çalışmaları ve benzeri etkinliklere katılım (konuşmacı olarak katılma ya da bildiri sunma, toplantı </a:t>
            </a:r>
            <a:r>
              <a:rPr lang="tr-TR" dirty="0" err="1" smtClean="0"/>
              <a:t>moderatörlüğü</a:t>
            </a:r>
            <a:r>
              <a:rPr lang="tr-TR" dirty="0" smtClean="0"/>
              <a:t>)</a:t>
            </a:r>
          </a:p>
          <a:p>
            <a:pPr algn="just">
              <a:lnSpc>
                <a:spcPct val="110000"/>
              </a:lnSpc>
              <a:buFontTx/>
              <a:buChar char="-"/>
            </a:pPr>
            <a:r>
              <a:rPr lang="tr-TR" dirty="0" err="1" smtClean="0"/>
              <a:t>SÜRGEM’e</a:t>
            </a:r>
            <a:r>
              <a:rPr lang="tr-TR" dirty="0" smtClean="0"/>
              <a:t> akredite olmuş meslek ile ilgili teknik komitelere ve komisyonlara katılım ve bunlarda görev alma</a:t>
            </a:r>
          </a:p>
          <a:p>
            <a:pPr algn="just">
              <a:lnSpc>
                <a:spcPct val="110000"/>
              </a:lnSpc>
              <a:buFontTx/>
              <a:buChar char="-"/>
            </a:pPr>
            <a:r>
              <a:rPr lang="tr-TR" dirty="0" smtClean="0"/>
              <a:t>Stajyer </a:t>
            </a:r>
            <a:r>
              <a:rPr lang="tr-TR" dirty="0" err="1" smtClean="0"/>
              <a:t>mentorluğu</a:t>
            </a:r>
            <a:endParaRPr lang="tr-TR" dirty="0" smtClean="0"/>
          </a:p>
          <a:p>
            <a:pPr algn="just">
              <a:lnSpc>
                <a:spcPct val="110000"/>
              </a:lnSpc>
              <a:buFontTx/>
              <a:buChar char="-"/>
            </a:pPr>
            <a:r>
              <a:rPr lang="tr-TR" dirty="0" smtClean="0"/>
              <a:t>Yeminli Mali Müşavirlik sınavlarında başarılı olunan sınavlar</a:t>
            </a:r>
          </a:p>
          <a:p>
            <a:pPr algn="just">
              <a:lnSpc>
                <a:spcPct val="110000"/>
              </a:lnSpc>
              <a:buFontTx/>
              <a:buChar char="-"/>
            </a:pPr>
            <a:r>
              <a:rPr lang="tr-TR" dirty="0" smtClean="0"/>
              <a:t>Meslek mensuplarının bir yıl süre ile hizmet verdikleri her bir müşteri</a:t>
            </a:r>
          </a:p>
          <a:p>
            <a:pPr algn="just">
              <a:lnSpc>
                <a:spcPct val="110000"/>
              </a:lnSpc>
              <a:buFontTx/>
              <a:buChar char="-"/>
            </a:pPr>
            <a:r>
              <a:rPr lang="tr-TR" dirty="0" smtClean="0"/>
              <a:t>Kamu Gözetimi, Muhasebe ve Denetim Standartları Kurumu’ndan zorunlu eğitim kapsamında destekleyici konulardan kazanıldığı kabul edilen eğitim kredileri</a:t>
            </a:r>
            <a:endParaRPr lang="tr-TR" dirty="0"/>
          </a:p>
        </p:txBody>
      </p:sp>
    </p:spTree>
    <p:extLst>
      <p:ext uri="{BB962C8B-B14F-4D97-AF65-F5344CB8AC3E}">
        <p14:creationId xmlns:p14="http://schemas.microsoft.com/office/powerpoint/2010/main" val="282759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TotalTime>
  <Words>870</Words>
  <Application>Microsoft Office PowerPoint</Application>
  <PresentationFormat>Geniş ekran</PresentationFormat>
  <Paragraphs>73</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Arial Black</vt:lpstr>
      <vt:lpstr>Calibri</vt:lpstr>
      <vt:lpstr>Calibri Light</vt:lpstr>
      <vt:lpstr>Office Teması</vt:lpstr>
      <vt:lpstr>TÜRMOB  SÜREKLİ MESLEKİ GELİŞTİRME EĞİTİMİ</vt:lpstr>
      <vt:lpstr>DAYANAK - 1</vt:lpstr>
      <vt:lpstr>DAYANAK - 2</vt:lpstr>
      <vt:lpstr>AMAÇ</vt:lpstr>
      <vt:lpstr>KAPSAM</vt:lpstr>
      <vt:lpstr>EĞİTİM YÜKÜMLÜLÜĞÜ</vt:lpstr>
      <vt:lpstr>SÜREKLİ MESLEKİ GELİŞTİRME EĞİTİMLERİ</vt:lpstr>
      <vt:lpstr>PowerPoint Sunusu</vt:lpstr>
      <vt:lpstr>DİĞER FAALİYETLER:</vt:lpstr>
      <vt:lpstr>PowerPoint Sunusu</vt:lpstr>
      <vt:lpstr>Not:</vt:lpstr>
      <vt:lpstr>SENKRON (Sanal Sınıf) EĞİTİMLER – (Canlı Online)</vt:lpstr>
      <vt:lpstr>ASENKRON EĞİTİMLER (Online)</vt:lpstr>
      <vt:lpstr>PowerPoint Sunusu</vt:lpstr>
      <vt:lpstr>YAPTIRIM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TÜRMOB  SÜREKLİ MESLEKİ GELİŞTİRME EĞİTİMİ</dc:title>
  <dc:creator>Lenovo</dc:creator>
  <cp:lastModifiedBy>Lenovo</cp:lastModifiedBy>
  <cp:revision>22</cp:revision>
  <dcterms:created xsi:type="dcterms:W3CDTF">2023-09-19T06:27:17Z</dcterms:created>
  <dcterms:modified xsi:type="dcterms:W3CDTF">2023-09-20T06:53:52Z</dcterms:modified>
</cp:coreProperties>
</file>