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4.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5.xml" ContentType="application/vnd.openxmlformats-officedocument.theme+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5" Type="http://schemas.openxmlformats.org/officeDocument/2006/relationships/custom-properties" Target="docProps/custom.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4"/>
    <p:sldMasterId id="2147483733" r:id="rId5"/>
    <p:sldMasterId id="2147483745" r:id="rId6"/>
    <p:sldMasterId id="2147483757" r:id="rId7"/>
    <p:sldMasterId id="2147483770" r:id="rId8"/>
    <p:sldMasterId id="2147483782" r:id="rId9"/>
  </p:sldMasterIdLst>
  <p:notesMasterIdLst>
    <p:notesMasterId r:id="rId41"/>
  </p:notesMasterIdLst>
  <p:handoutMasterIdLst>
    <p:handoutMasterId r:id="rId42"/>
  </p:handoutMasterIdLst>
  <p:sldIdLst>
    <p:sldId id="551" r:id="rId10"/>
    <p:sldId id="304" r:id="rId11"/>
    <p:sldId id="628" r:id="rId12"/>
    <p:sldId id="627" r:id="rId13"/>
    <p:sldId id="608" r:id="rId14"/>
    <p:sldId id="609" r:id="rId15"/>
    <p:sldId id="629" r:id="rId16"/>
    <p:sldId id="631" r:id="rId17"/>
    <p:sldId id="632" r:id="rId18"/>
    <p:sldId id="610" r:id="rId19"/>
    <p:sldId id="611" r:id="rId20"/>
    <p:sldId id="649" r:id="rId21"/>
    <p:sldId id="651" r:id="rId22"/>
    <p:sldId id="650" r:id="rId23"/>
    <p:sldId id="654" r:id="rId24"/>
    <p:sldId id="655" r:id="rId25"/>
    <p:sldId id="652" r:id="rId26"/>
    <p:sldId id="663" r:id="rId27"/>
    <p:sldId id="653" r:id="rId28"/>
    <p:sldId id="619" r:id="rId29"/>
    <p:sldId id="620" r:id="rId30"/>
    <p:sldId id="639" r:id="rId31"/>
    <p:sldId id="659" r:id="rId32"/>
    <p:sldId id="656" r:id="rId33"/>
    <p:sldId id="640" r:id="rId34"/>
    <p:sldId id="664" r:id="rId35"/>
    <p:sldId id="658" r:id="rId36"/>
    <p:sldId id="665" r:id="rId37"/>
    <p:sldId id="666" r:id="rId38"/>
    <p:sldId id="667" r:id="rId39"/>
    <p:sldId id="621" r:id="rId40"/>
  </p:sldIdLst>
  <p:sldSz cx="12192000" cy="6858000"/>
  <p:notesSz cx="6819900" cy="99187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0BF3FC23-F1AD-4121-9DD2-DCDBB7D829D0}">
          <p14:sldIdLst>
            <p14:sldId id="551"/>
            <p14:sldId id="304"/>
            <p14:sldId id="628"/>
            <p14:sldId id="627"/>
            <p14:sldId id="608"/>
            <p14:sldId id="609"/>
            <p14:sldId id="629"/>
            <p14:sldId id="631"/>
            <p14:sldId id="632"/>
            <p14:sldId id="610"/>
            <p14:sldId id="611"/>
            <p14:sldId id="649"/>
            <p14:sldId id="651"/>
            <p14:sldId id="650"/>
            <p14:sldId id="654"/>
            <p14:sldId id="655"/>
            <p14:sldId id="652"/>
            <p14:sldId id="663"/>
            <p14:sldId id="653"/>
            <p14:sldId id="619"/>
            <p14:sldId id="620"/>
            <p14:sldId id="639"/>
            <p14:sldId id="659"/>
            <p14:sldId id="656"/>
            <p14:sldId id="640"/>
            <p14:sldId id="664"/>
            <p14:sldId id="658"/>
            <p14:sldId id="665"/>
            <p14:sldId id="666"/>
            <p14:sldId id="667"/>
            <p14:sldId id="62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TIYE SEDA INTEPE" initials="ASI" lastIdx="25" clrIdx="0">
    <p:extLst>
      <p:ext uri="{19B8F6BF-5375-455C-9EA6-DF929625EA0E}">
        <p15:presenceInfo xmlns:p15="http://schemas.microsoft.com/office/powerpoint/2012/main" userId="S-1-5-21-1202660629-1993962763-839522115-343538" providerId="AD"/>
      </p:ext>
    </p:extLst>
  </p:cmAuthor>
  <p:cmAuthor id="2" name="DIYADIN KARAMAN" initials="DK" lastIdx="1" clrIdx="1">
    <p:extLst>
      <p:ext uri="{19B8F6BF-5375-455C-9EA6-DF929625EA0E}">
        <p15:presenceInfo xmlns:p15="http://schemas.microsoft.com/office/powerpoint/2012/main" userId="S::dkaraman2@sgk.gov.tr::4a777d93-fea2-41f1-ad37-5852b548595d" providerId="AD"/>
      </p:ext>
    </p:extLst>
  </p:cmAuthor>
  <p:cmAuthor id="3" name="AHMET METIN" initials="AM" lastIdx="3" clrIdx="2">
    <p:extLst>
      <p:ext uri="{19B8F6BF-5375-455C-9EA6-DF929625EA0E}">
        <p15:presenceInfo xmlns:p15="http://schemas.microsoft.com/office/powerpoint/2012/main" userId="S::ametin5@sgk.gov.tr::e7adad1b-cba8-4db3-ac5d-9ed7254b25d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6CB3"/>
    <a:srgbClr val="A87CB4"/>
    <a:srgbClr val="FBDD9D"/>
    <a:srgbClr val="06668A"/>
    <a:srgbClr val="9D1D1D"/>
    <a:srgbClr val="DFB058"/>
    <a:srgbClr val="0A4356"/>
    <a:srgbClr val="E0AF56"/>
    <a:srgbClr val="D90A14"/>
    <a:srgbClr val="D811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Orta Stil 1 - Vurgu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DBED569-4797-4DF1-A0F4-6AAB3CD982D8}" styleName="Açık Stil 3 - Vurgu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Orta Stil 1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Açık Stil 2 - Vurgu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7292A2E-F333-43FB-9621-5CBBE7FDCDCB}" styleName="Açık Stil 2 - Vurgu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FD0F851-EC5A-4D38-B0AD-8093EC10F338}" styleName="Açık Stil 1 - Vurgu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A111915-BE36-4E01-A7E5-04B1672EAD32}" styleName="Açık Stil 2 - Vurgu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14" y="114"/>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 /><Relationship Id="rId13" Type="http://schemas.openxmlformats.org/officeDocument/2006/relationships/slide" Target="slides/slide4.xml" /><Relationship Id="rId18" Type="http://schemas.openxmlformats.org/officeDocument/2006/relationships/slide" Target="slides/slide9.xml" /><Relationship Id="rId26" Type="http://schemas.openxmlformats.org/officeDocument/2006/relationships/slide" Target="slides/slide17.xml" /><Relationship Id="rId39" Type="http://schemas.openxmlformats.org/officeDocument/2006/relationships/slide" Target="slides/slide30.xml" /><Relationship Id="rId3" Type="http://schemas.openxmlformats.org/officeDocument/2006/relationships/customXml" Target="../customXml/item3.xml" /><Relationship Id="rId21" Type="http://schemas.openxmlformats.org/officeDocument/2006/relationships/slide" Target="slides/slide12.xml" /><Relationship Id="rId34" Type="http://schemas.openxmlformats.org/officeDocument/2006/relationships/slide" Target="slides/slide25.xml" /><Relationship Id="rId42" Type="http://schemas.openxmlformats.org/officeDocument/2006/relationships/handoutMaster" Target="handoutMasters/handoutMaster1.xml" /><Relationship Id="rId47" Type="http://schemas.openxmlformats.org/officeDocument/2006/relationships/tableStyles" Target="tableStyles.xml" /><Relationship Id="rId7" Type="http://schemas.openxmlformats.org/officeDocument/2006/relationships/slideMaster" Target="slideMasters/slideMaster4.xml" /><Relationship Id="rId12" Type="http://schemas.openxmlformats.org/officeDocument/2006/relationships/slide" Target="slides/slide3.xml" /><Relationship Id="rId17" Type="http://schemas.openxmlformats.org/officeDocument/2006/relationships/slide" Target="slides/slide8.xml" /><Relationship Id="rId25" Type="http://schemas.openxmlformats.org/officeDocument/2006/relationships/slide" Target="slides/slide16.xml" /><Relationship Id="rId33" Type="http://schemas.openxmlformats.org/officeDocument/2006/relationships/slide" Target="slides/slide24.xml" /><Relationship Id="rId38" Type="http://schemas.openxmlformats.org/officeDocument/2006/relationships/slide" Target="slides/slide29.xml" /><Relationship Id="rId46" Type="http://schemas.openxmlformats.org/officeDocument/2006/relationships/theme" Target="theme/theme1.xml" /><Relationship Id="rId2" Type="http://schemas.openxmlformats.org/officeDocument/2006/relationships/customXml" Target="../customXml/item2.xml" /><Relationship Id="rId16" Type="http://schemas.openxmlformats.org/officeDocument/2006/relationships/slide" Target="slides/slide7.xml" /><Relationship Id="rId20" Type="http://schemas.openxmlformats.org/officeDocument/2006/relationships/slide" Target="slides/slide11.xml" /><Relationship Id="rId29" Type="http://schemas.openxmlformats.org/officeDocument/2006/relationships/slide" Target="slides/slide20.xml" /><Relationship Id="rId41" Type="http://schemas.openxmlformats.org/officeDocument/2006/relationships/notesMaster" Target="notesMasters/notesMaster1.xml" /><Relationship Id="rId1" Type="http://schemas.openxmlformats.org/officeDocument/2006/relationships/customXml" Target="../customXml/item1.xml" /><Relationship Id="rId6" Type="http://schemas.openxmlformats.org/officeDocument/2006/relationships/slideMaster" Target="slideMasters/slideMaster3.xml" /><Relationship Id="rId11" Type="http://schemas.openxmlformats.org/officeDocument/2006/relationships/slide" Target="slides/slide2.xml" /><Relationship Id="rId24" Type="http://schemas.openxmlformats.org/officeDocument/2006/relationships/slide" Target="slides/slide15.xml" /><Relationship Id="rId32" Type="http://schemas.openxmlformats.org/officeDocument/2006/relationships/slide" Target="slides/slide23.xml" /><Relationship Id="rId37" Type="http://schemas.openxmlformats.org/officeDocument/2006/relationships/slide" Target="slides/slide28.xml" /><Relationship Id="rId40" Type="http://schemas.openxmlformats.org/officeDocument/2006/relationships/slide" Target="slides/slide31.xml" /><Relationship Id="rId45" Type="http://schemas.openxmlformats.org/officeDocument/2006/relationships/viewProps" Target="viewProps.xml" /><Relationship Id="rId5" Type="http://schemas.openxmlformats.org/officeDocument/2006/relationships/slideMaster" Target="slideMasters/slideMaster2.xml" /><Relationship Id="rId15" Type="http://schemas.openxmlformats.org/officeDocument/2006/relationships/slide" Target="slides/slide6.xml" /><Relationship Id="rId23" Type="http://schemas.openxmlformats.org/officeDocument/2006/relationships/slide" Target="slides/slide14.xml" /><Relationship Id="rId28" Type="http://schemas.openxmlformats.org/officeDocument/2006/relationships/slide" Target="slides/slide19.xml" /><Relationship Id="rId36" Type="http://schemas.openxmlformats.org/officeDocument/2006/relationships/slide" Target="slides/slide27.xml" /><Relationship Id="rId10" Type="http://schemas.openxmlformats.org/officeDocument/2006/relationships/slide" Target="slides/slide1.xml" /><Relationship Id="rId19" Type="http://schemas.openxmlformats.org/officeDocument/2006/relationships/slide" Target="slides/slide10.xml" /><Relationship Id="rId31" Type="http://schemas.openxmlformats.org/officeDocument/2006/relationships/slide" Target="slides/slide22.xml" /><Relationship Id="rId44" Type="http://schemas.openxmlformats.org/officeDocument/2006/relationships/presProps" Target="presProps.xml" /><Relationship Id="rId4" Type="http://schemas.openxmlformats.org/officeDocument/2006/relationships/slideMaster" Target="slideMasters/slideMaster1.xml" /><Relationship Id="rId9" Type="http://schemas.openxmlformats.org/officeDocument/2006/relationships/slideMaster" Target="slideMasters/slideMaster6.xml" /><Relationship Id="rId14" Type="http://schemas.openxmlformats.org/officeDocument/2006/relationships/slide" Target="slides/slide5.xml" /><Relationship Id="rId22" Type="http://schemas.openxmlformats.org/officeDocument/2006/relationships/slide" Target="slides/slide13.xml" /><Relationship Id="rId27" Type="http://schemas.openxmlformats.org/officeDocument/2006/relationships/slide" Target="slides/slide18.xml" /><Relationship Id="rId30" Type="http://schemas.openxmlformats.org/officeDocument/2006/relationships/slide" Target="slides/slide21.xml" /><Relationship Id="rId35" Type="http://schemas.openxmlformats.org/officeDocument/2006/relationships/slide" Target="slides/slide26.xml" /><Relationship Id="rId43" Type="http://schemas.openxmlformats.org/officeDocument/2006/relationships/commentAuthors" Target="commentAuthors.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a:extLst>
              <a:ext uri="{FF2B5EF4-FFF2-40B4-BE49-F238E27FC236}">
                <a16:creationId xmlns:a16="http://schemas.microsoft.com/office/drawing/2014/main" id="{369BFF5D-7593-49BC-844C-00488BBB1423}"/>
              </a:ext>
            </a:extLst>
          </p:cNvPr>
          <p:cNvSpPr>
            <a:spLocks noGrp="1"/>
          </p:cNvSpPr>
          <p:nvPr>
            <p:ph type="hdr" sz="quarter"/>
          </p:nvPr>
        </p:nvSpPr>
        <p:spPr>
          <a:xfrm>
            <a:off x="0" y="0"/>
            <a:ext cx="2955290" cy="497658"/>
          </a:xfrm>
          <a:prstGeom prst="rect">
            <a:avLst/>
          </a:prstGeom>
        </p:spPr>
        <p:txBody>
          <a:bodyPr vert="horz" lIns="91440" tIns="45720" rIns="91440" bIns="45720" rtlCol="0"/>
          <a:lstStyle>
            <a:lvl1pPr algn="l">
              <a:defRPr sz="1200"/>
            </a:lvl1pPr>
          </a:lstStyle>
          <a:p>
            <a:endParaRPr lang="tr-TR"/>
          </a:p>
        </p:txBody>
      </p:sp>
      <p:sp>
        <p:nvSpPr>
          <p:cNvPr id="3" name="Veri Yer Tutucusu 2">
            <a:extLst>
              <a:ext uri="{FF2B5EF4-FFF2-40B4-BE49-F238E27FC236}">
                <a16:creationId xmlns:a16="http://schemas.microsoft.com/office/drawing/2014/main" id="{436213D8-8D76-4720-81FC-030CFA931FF1}"/>
              </a:ext>
            </a:extLst>
          </p:cNvPr>
          <p:cNvSpPr>
            <a:spLocks noGrp="1"/>
          </p:cNvSpPr>
          <p:nvPr>
            <p:ph type="dt" sz="quarter" idx="1"/>
          </p:nvPr>
        </p:nvSpPr>
        <p:spPr>
          <a:xfrm>
            <a:off x="3863032" y="0"/>
            <a:ext cx="2955290" cy="497658"/>
          </a:xfrm>
          <a:prstGeom prst="rect">
            <a:avLst/>
          </a:prstGeom>
        </p:spPr>
        <p:txBody>
          <a:bodyPr vert="horz" lIns="91440" tIns="45720" rIns="91440" bIns="45720" rtlCol="0"/>
          <a:lstStyle>
            <a:lvl1pPr algn="r">
              <a:defRPr sz="1200"/>
            </a:lvl1pPr>
          </a:lstStyle>
          <a:p>
            <a:fld id="{B8E5DE0A-641F-4297-8CD4-8B4A4ECE4672}" type="datetimeFigureOut">
              <a:rPr lang="tr-TR" smtClean="0"/>
              <a:t>11.08.2021</a:t>
            </a:fld>
            <a:endParaRPr lang="tr-TR"/>
          </a:p>
        </p:txBody>
      </p:sp>
      <p:sp>
        <p:nvSpPr>
          <p:cNvPr id="4" name="Alt Bilgi Yer Tutucusu 3">
            <a:extLst>
              <a:ext uri="{FF2B5EF4-FFF2-40B4-BE49-F238E27FC236}">
                <a16:creationId xmlns:a16="http://schemas.microsoft.com/office/drawing/2014/main" id="{43AD3CCE-B71C-42C0-9B7F-CF8608DCB48C}"/>
              </a:ext>
            </a:extLst>
          </p:cNvPr>
          <p:cNvSpPr>
            <a:spLocks noGrp="1"/>
          </p:cNvSpPr>
          <p:nvPr>
            <p:ph type="ftr" sz="quarter" idx="2"/>
          </p:nvPr>
        </p:nvSpPr>
        <p:spPr>
          <a:xfrm>
            <a:off x="0" y="9421044"/>
            <a:ext cx="2955290" cy="497656"/>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a:extLst>
              <a:ext uri="{FF2B5EF4-FFF2-40B4-BE49-F238E27FC236}">
                <a16:creationId xmlns:a16="http://schemas.microsoft.com/office/drawing/2014/main" id="{B2712FE7-05DC-4FEA-947C-AC19F649BFBA}"/>
              </a:ext>
            </a:extLst>
          </p:cNvPr>
          <p:cNvSpPr>
            <a:spLocks noGrp="1"/>
          </p:cNvSpPr>
          <p:nvPr>
            <p:ph type="sldNum" sz="quarter" idx="3"/>
          </p:nvPr>
        </p:nvSpPr>
        <p:spPr>
          <a:xfrm>
            <a:off x="3863032" y="9421044"/>
            <a:ext cx="2955290" cy="497656"/>
          </a:xfrm>
          <a:prstGeom prst="rect">
            <a:avLst/>
          </a:prstGeom>
        </p:spPr>
        <p:txBody>
          <a:bodyPr vert="horz" lIns="91440" tIns="45720" rIns="91440" bIns="45720" rtlCol="0" anchor="b"/>
          <a:lstStyle>
            <a:lvl1pPr algn="r">
              <a:defRPr sz="1200"/>
            </a:lvl1pPr>
          </a:lstStyle>
          <a:p>
            <a:fld id="{FB15F386-9BCB-4E45-9E56-A23BA8695E70}" type="slidenum">
              <a:rPr lang="tr-TR" smtClean="0"/>
              <a:t>‹#›</a:t>
            </a:fld>
            <a:endParaRPr lang="tr-TR"/>
          </a:p>
        </p:txBody>
      </p:sp>
    </p:spTree>
    <p:extLst>
      <p:ext uri="{BB962C8B-B14F-4D97-AF65-F5344CB8AC3E}">
        <p14:creationId xmlns:p14="http://schemas.microsoft.com/office/powerpoint/2010/main" val="23292167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55290" cy="49765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63032" y="0"/>
            <a:ext cx="2955290" cy="497658"/>
          </a:xfrm>
          <a:prstGeom prst="rect">
            <a:avLst/>
          </a:prstGeom>
        </p:spPr>
        <p:txBody>
          <a:bodyPr vert="horz" lIns="91440" tIns="45720" rIns="91440" bIns="45720" rtlCol="0"/>
          <a:lstStyle>
            <a:lvl1pPr algn="r">
              <a:defRPr sz="1200"/>
            </a:lvl1pPr>
          </a:lstStyle>
          <a:p>
            <a:fld id="{D77834AF-457A-482D-A859-38A56BD02D4C}" type="datetimeFigureOut">
              <a:rPr lang="tr-TR" smtClean="0"/>
              <a:t>11.08.2021</a:t>
            </a:fld>
            <a:endParaRPr lang="tr-TR"/>
          </a:p>
        </p:txBody>
      </p:sp>
      <p:sp>
        <p:nvSpPr>
          <p:cNvPr id="4" name="Slayt Görüntüsü Yer Tutucusu 3"/>
          <p:cNvSpPr>
            <a:spLocks noGrp="1" noRot="1" noChangeAspect="1"/>
          </p:cNvSpPr>
          <p:nvPr>
            <p:ph type="sldImg" idx="2"/>
          </p:nvPr>
        </p:nvSpPr>
        <p:spPr>
          <a:xfrm>
            <a:off x="434975" y="1239838"/>
            <a:ext cx="5949950" cy="334803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1990" y="4773374"/>
            <a:ext cx="5455920" cy="3905488"/>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9421044"/>
            <a:ext cx="2955290" cy="497656"/>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63032" y="9421044"/>
            <a:ext cx="2955290" cy="497656"/>
          </a:xfrm>
          <a:prstGeom prst="rect">
            <a:avLst/>
          </a:prstGeom>
        </p:spPr>
        <p:txBody>
          <a:bodyPr vert="horz" lIns="91440" tIns="45720" rIns="91440" bIns="45720" rtlCol="0" anchor="b"/>
          <a:lstStyle>
            <a:lvl1pPr algn="r">
              <a:defRPr sz="1200"/>
            </a:lvl1pPr>
          </a:lstStyle>
          <a:p>
            <a:fld id="{87B3C15C-C27C-4FF5-B429-995D138FC104}" type="slidenum">
              <a:rPr lang="tr-TR" smtClean="0"/>
              <a:t>‹#›</a:t>
            </a:fld>
            <a:endParaRPr lang="tr-TR"/>
          </a:p>
        </p:txBody>
      </p:sp>
    </p:spTree>
    <p:extLst>
      <p:ext uri="{BB962C8B-B14F-4D97-AF65-F5344CB8AC3E}">
        <p14:creationId xmlns:p14="http://schemas.microsoft.com/office/powerpoint/2010/main" val="18446456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 /><Relationship Id="rId1" Type="http://schemas.openxmlformats.org/officeDocument/2006/relationships/notesMaster" Target="../notesMasters/notesMaster1.xml" /></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 /><Relationship Id="rId1" Type="http://schemas.openxmlformats.org/officeDocument/2006/relationships/notesMaster" Target="../notesMasters/notesMaster1.xml" /></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 /><Relationship Id="rId1" Type="http://schemas.openxmlformats.org/officeDocument/2006/relationships/notesMaster" Target="../notesMasters/notesMaster1.xml" /></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 /><Relationship Id="rId1" Type="http://schemas.openxmlformats.org/officeDocument/2006/relationships/notesMaster" Target="../notesMasters/notesMaster1.xml" /></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 /><Relationship Id="rId1" Type="http://schemas.openxmlformats.org/officeDocument/2006/relationships/notesMaster" Target="../notesMasters/notesMaster1.xml" /></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 /><Relationship Id="rId1" Type="http://schemas.openxmlformats.org/officeDocument/2006/relationships/notesMaster" Target="../notesMasters/notesMaster1.xml" /></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 /><Relationship Id="rId1" Type="http://schemas.openxmlformats.org/officeDocument/2006/relationships/notesMaster" Target="../notesMasters/notesMaster1.xml" /></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a:xfrm>
            <a:off x="434975" y="1239838"/>
            <a:ext cx="5949950" cy="3348037"/>
          </a:xfrm>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fld id="{87B3C15C-C27C-4FF5-B429-995D138FC104}" type="slidenum">
              <a:rPr lang="tr-TR" smtClean="0"/>
              <a:t>1</a:t>
            </a:fld>
            <a:endParaRPr lang="tr-TR"/>
          </a:p>
        </p:txBody>
      </p:sp>
    </p:spTree>
    <p:extLst>
      <p:ext uri="{BB962C8B-B14F-4D97-AF65-F5344CB8AC3E}">
        <p14:creationId xmlns:p14="http://schemas.microsoft.com/office/powerpoint/2010/main" val="18144020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Font typeface="Arial" panose="020B0604020202020204" pitchFamily="34" charset="0"/>
              <a:buNone/>
            </a:pPr>
            <a:endParaRPr lang="tr-TR"/>
          </a:p>
        </p:txBody>
      </p:sp>
    </p:spTree>
    <p:extLst>
      <p:ext uri="{BB962C8B-B14F-4D97-AF65-F5344CB8AC3E}">
        <p14:creationId xmlns:p14="http://schemas.microsoft.com/office/powerpoint/2010/main" val="31015928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87B3C15C-C27C-4FF5-B429-995D138FC104}" type="slidenum">
              <a:rPr lang="tr-TR" smtClean="0"/>
              <a:t>13</a:t>
            </a:fld>
            <a:endParaRPr lang="tr-TR"/>
          </a:p>
        </p:txBody>
      </p:sp>
    </p:spTree>
    <p:extLst>
      <p:ext uri="{BB962C8B-B14F-4D97-AF65-F5344CB8AC3E}">
        <p14:creationId xmlns:p14="http://schemas.microsoft.com/office/powerpoint/2010/main" val="4708320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Tree>
    <p:extLst>
      <p:ext uri="{BB962C8B-B14F-4D97-AF65-F5344CB8AC3E}">
        <p14:creationId xmlns:p14="http://schemas.microsoft.com/office/powerpoint/2010/main" val="1642926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Tree>
    <p:extLst>
      <p:ext uri="{BB962C8B-B14F-4D97-AF65-F5344CB8AC3E}">
        <p14:creationId xmlns:p14="http://schemas.microsoft.com/office/powerpoint/2010/main" val="14995052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buNone/>
            </a:pPr>
            <a:endParaRPr lang="tr-TR" b="1" u="sng"/>
          </a:p>
        </p:txBody>
      </p:sp>
    </p:spTree>
    <p:extLst>
      <p:ext uri="{BB962C8B-B14F-4D97-AF65-F5344CB8AC3E}">
        <p14:creationId xmlns:p14="http://schemas.microsoft.com/office/powerpoint/2010/main" val="18673808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fld id="{87B3C15C-C27C-4FF5-B429-995D138FC104}" type="slidenum">
              <a:rPr lang="tr-TR" smtClean="0"/>
              <a:t>22</a:t>
            </a:fld>
            <a:endParaRPr lang="tr-TR"/>
          </a:p>
        </p:txBody>
      </p:sp>
    </p:spTree>
    <p:extLst>
      <p:ext uri="{BB962C8B-B14F-4D97-AF65-F5344CB8AC3E}">
        <p14:creationId xmlns:p14="http://schemas.microsoft.com/office/powerpoint/2010/main" val="35751109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 Yer Tutucusu 1"/>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87B3C15C-C27C-4FF5-B429-995D138FC104}" type="slidenum">
              <a:rPr lang="tr-TR" smtClean="0"/>
              <a:t>24</a:t>
            </a:fld>
            <a:endParaRPr lang="tr-TR"/>
          </a:p>
        </p:txBody>
      </p:sp>
    </p:spTree>
    <p:extLst>
      <p:ext uri="{BB962C8B-B14F-4D97-AF65-F5344CB8AC3E}">
        <p14:creationId xmlns:p14="http://schemas.microsoft.com/office/powerpoint/2010/main" val="8793023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fld id="{87B3C15C-C27C-4FF5-B429-995D138FC104}" type="slidenum">
              <a:rPr lang="tr-TR" smtClean="0"/>
              <a:t>29</a:t>
            </a:fld>
            <a:endParaRPr lang="tr-TR"/>
          </a:p>
        </p:txBody>
      </p:sp>
    </p:spTree>
    <p:extLst>
      <p:ext uri="{BB962C8B-B14F-4D97-AF65-F5344CB8AC3E}">
        <p14:creationId xmlns:p14="http://schemas.microsoft.com/office/powerpoint/2010/main" val="40414449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434975" y="1239838"/>
            <a:ext cx="5949950" cy="3348037"/>
          </a:xfrm>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b="0" baseline="0">
              <a:latin typeface="Garamond" panose="02020404030301010803" pitchFamily="18" charset="0"/>
              <a:cs typeface="Times New Roman" panose="02020603050405020304" pitchFamily="18" charset="0"/>
            </a:endParaRPr>
          </a:p>
        </p:txBody>
      </p:sp>
      <p:sp>
        <p:nvSpPr>
          <p:cNvPr id="4" name="Slayt Numarası Yer Tutucusu 3"/>
          <p:cNvSpPr>
            <a:spLocks noGrp="1"/>
          </p:cNvSpPr>
          <p:nvPr>
            <p:ph type="sldNum" sz="quarter" idx="10"/>
          </p:nvPr>
        </p:nvSpPr>
        <p:spPr/>
        <p:txBody>
          <a:bodyPr/>
          <a:lstStyle/>
          <a:p>
            <a:fld id="{87B3C15C-C27C-4FF5-B429-995D138FC104}" type="slidenum">
              <a:rPr lang="tr-TR" smtClean="0"/>
              <a:t>2</a:t>
            </a:fld>
            <a:endParaRPr lang="tr-TR"/>
          </a:p>
        </p:txBody>
      </p:sp>
    </p:spTree>
    <p:extLst>
      <p:ext uri="{BB962C8B-B14F-4D97-AF65-F5344CB8AC3E}">
        <p14:creationId xmlns:p14="http://schemas.microsoft.com/office/powerpoint/2010/main" val="1004138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434975" y="1239838"/>
            <a:ext cx="5949950" cy="3348037"/>
          </a:xfrm>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b="0" baseline="0">
              <a:latin typeface="Garamond" panose="02020404030301010803" pitchFamily="18" charset="0"/>
              <a:cs typeface="Times New Roman" panose="02020603050405020304" pitchFamily="18" charset="0"/>
            </a:endParaRPr>
          </a:p>
        </p:txBody>
      </p:sp>
      <p:sp>
        <p:nvSpPr>
          <p:cNvPr id="4" name="Slayt Numarası Yer Tutucusu 3"/>
          <p:cNvSpPr>
            <a:spLocks noGrp="1"/>
          </p:cNvSpPr>
          <p:nvPr>
            <p:ph type="sldNum" sz="quarter" idx="10"/>
          </p:nvPr>
        </p:nvSpPr>
        <p:spPr/>
        <p:txBody>
          <a:bodyPr/>
          <a:lstStyle/>
          <a:p>
            <a:fld id="{87B3C15C-C27C-4FF5-B429-995D138FC104}" type="slidenum">
              <a:rPr lang="tr-TR" smtClean="0"/>
              <a:t>3</a:t>
            </a:fld>
            <a:endParaRPr lang="tr-TR"/>
          </a:p>
        </p:txBody>
      </p:sp>
    </p:spTree>
    <p:extLst>
      <p:ext uri="{BB962C8B-B14F-4D97-AF65-F5344CB8AC3E}">
        <p14:creationId xmlns:p14="http://schemas.microsoft.com/office/powerpoint/2010/main" val="27576741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434975" y="1239838"/>
            <a:ext cx="5949950" cy="3348037"/>
          </a:xfrm>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b="0" baseline="0">
              <a:latin typeface="Garamond" panose="02020404030301010803" pitchFamily="18" charset="0"/>
              <a:cs typeface="Times New Roman" panose="02020603050405020304" pitchFamily="18" charset="0"/>
            </a:endParaRPr>
          </a:p>
        </p:txBody>
      </p:sp>
      <p:sp>
        <p:nvSpPr>
          <p:cNvPr id="4" name="Slayt Numarası Yer Tutucusu 3"/>
          <p:cNvSpPr>
            <a:spLocks noGrp="1"/>
          </p:cNvSpPr>
          <p:nvPr>
            <p:ph type="sldNum" sz="quarter" idx="10"/>
          </p:nvPr>
        </p:nvSpPr>
        <p:spPr/>
        <p:txBody>
          <a:bodyPr/>
          <a:lstStyle/>
          <a:p>
            <a:fld id="{87B3C15C-C27C-4FF5-B429-995D138FC104}" type="slidenum">
              <a:rPr lang="tr-TR" smtClean="0"/>
              <a:t>4</a:t>
            </a:fld>
            <a:endParaRPr lang="tr-TR"/>
          </a:p>
        </p:txBody>
      </p:sp>
    </p:spTree>
    <p:extLst>
      <p:ext uri="{BB962C8B-B14F-4D97-AF65-F5344CB8AC3E}">
        <p14:creationId xmlns:p14="http://schemas.microsoft.com/office/powerpoint/2010/main" val="30440586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a:p>
        </p:txBody>
      </p:sp>
    </p:spTree>
    <p:extLst>
      <p:ext uri="{BB962C8B-B14F-4D97-AF65-F5344CB8AC3E}">
        <p14:creationId xmlns:p14="http://schemas.microsoft.com/office/powerpoint/2010/main" val="10429728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87B3C15C-C27C-4FF5-B429-995D138FC104}" type="slidenum">
              <a:rPr lang="tr-TR" smtClean="0"/>
              <a:t>6</a:t>
            </a:fld>
            <a:endParaRPr lang="tr-TR"/>
          </a:p>
        </p:txBody>
      </p:sp>
    </p:spTree>
    <p:extLst>
      <p:ext uri="{BB962C8B-B14F-4D97-AF65-F5344CB8AC3E}">
        <p14:creationId xmlns:p14="http://schemas.microsoft.com/office/powerpoint/2010/main" val="41662506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434975" y="1239838"/>
            <a:ext cx="5949950" cy="3348037"/>
          </a:xfrm>
        </p:spPr>
      </p:sp>
      <p:sp>
        <p:nvSpPr>
          <p:cNvPr id="3" name="Not Yer Tutucusu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tr-TR" b="0" baseline="0">
              <a:latin typeface="Garamond" panose="02020404030301010803" pitchFamily="18" charset="0"/>
              <a:cs typeface="Times New Roman" panose="02020603050405020304" pitchFamily="18" charset="0"/>
            </a:endParaRPr>
          </a:p>
        </p:txBody>
      </p:sp>
      <p:sp>
        <p:nvSpPr>
          <p:cNvPr id="4" name="Slayt Numarası Yer Tutucusu 3"/>
          <p:cNvSpPr>
            <a:spLocks noGrp="1"/>
          </p:cNvSpPr>
          <p:nvPr>
            <p:ph type="sldNum" sz="quarter" idx="10"/>
          </p:nvPr>
        </p:nvSpPr>
        <p:spPr/>
        <p:txBody>
          <a:bodyPr/>
          <a:lstStyle/>
          <a:p>
            <a:fld id="{87B3C15C-C27C-4FF5-B429-995D138FC104}" type="slidenum">
              <a:rPr lang="tr-TR" smtClean="0"/>
              <a:t>7</a:t>
            </a:fld>
            <a:endParaRPr lang="tr-TR"/>
          </a:p>
        </p:txBody>
      </p:sp>
    </p:spTree>
    <p:extLst>
      <p:ext uri="{BB962C8B-B14F-4D97-AF65-F5344CB8AC3E}">
        <p14:creationId xmlns:p14="http://schemas.microsoft.com/office/powerpoint/2010/main" val="10446162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434975" y="1239838"/>
            <a:ext cx="5949950" cy="3348037"/>
          </a:xfrm>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b="0" baseline="0">
              <a:latin typeface="Garamond" panose="02020404030301010803" pitchFamily="18" charset="0"/>
              <a:cs typeface="Times New Roman" panose="02020603050405020304" pitchFamily="18" charset="0"/>
            </a:endParaRPr>
          </a:p>
        </p:txBody>
      </p:sp>
      <p:sp>
        <p:nvSpPr>
          <p:cNvPr id="4" name="Slayt Numarası Yer Tutucusu 3"/>
          <p:cNvSpPr>
            <a:spLocks noGrp="1"/>
          </p:cNvSpPr>
          <p:nvPr>
            <p:ph type="sldNum" sz="quarter" idx="10"/>
          </p:nvPr>
        </p:nvSpPr>
        <p:spPr/>
        <p:txBody>
          <a:bodyPr/>
          <a:lstStyle/>
          <a:p>
            <a:fld id="{87B3C15C-C27C-4FF5-B429-995D138FC104}" type="slidenum">
              <a:rPr lang="tr-TR" smtClean="0"/>
              <a:t>8</a:t>
            </a:fld>
            <a:endParaRPr lang="tr-TR"/>
          </a:p>
        </p:txBody>
      </p:sp>
    </p:spTree>
    <p:extLst>
      <p:ext uri="{BB962C8B-B14F-4D97-AF65-F5344CB8AC3E}">
        <p14:creationId xmlns:p14="http://schemas.microsoft.com/office/powerpoint/2010/main" val="20088899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ADB9E8E7-899C-436D-870C-D2D5AFD5B758}" type="slidenum">
              <a:rPr lang="tr-TR" smtClean="0"/>
              <a:t>9</a:t>
            </a:fld>
            <a:endParaRPr lang="tr-TR"/>
          </a:p>
        </p:txBody>
      </p:sp>
    </p:spTree>
    <p:extLst>
      <p:ext uri="{BB962C8B-B14F-4D97-AF65-F5344CB8AC3E}">
        <p14:creationId xmlns:p14="http://schemas.microsoft.com/office/powerpoint/2010/main" val="40843274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 /></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 /></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Master" Target="../slideMasters/slideMaster5.xml" /></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 /></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 /></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 /></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 /></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 /></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 /></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 /></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 /></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 /></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 /></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 /></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aşlık Slaydı">
    <p:spTree>
      <p:nvGrpSpPr>
        <p:cNvPr id="1" name=""/>
        <p:cNvGrpSpPr/>
        <p:nvPr/>
      </p:nvGrpSpPr>
      <p:grpSpPr>
        <a:xfrm>
          <a:off x="0" y="0"/>
          <a:ext cx="0" cy="0"/>
          <a:chOff x="0" y="0"/>
          <a:chExt cx="0" cy="0"/>
        </a:xfrm>
      </p:grpSpPr>
      <p:sp>
        <p:nvSpPr>
          <p:cNvPr id="8" name="Title 1"/>
          <p:cNvSpPr>
            <a:spLocks noGrp="1"/>
          </p:cNvSpPr>
          <p:nvPr>
            <p:ph type="ctrTitle"/>
          </p:nvPr>
        </p:nvSpPr>
        <p:spPr>
          <a:xfrm>
            <a:off x="1046237" y="4844207"/>
            <a:ext cx="10363200" cy="828032"/>
          </a:xfrm>
        </p:spPr>
        <p:txBody>
          <a:bodyPr anchor="b">
            <a:noAutofit/>
          </a:bodyPr>
          <a:lstStyle>
            <a:lvl1pPr algn="ctr">
              <a:defRPr sz="5400">
                <a:latin typeface="Garamond" panose="02020404030301010803" pitchFamily="18" charset="0"/>
                <a:cs typeface="Times New Roman" panose="02020603050405020304" pitchFamily="18" charset="0"/>
              </a:defRPr>
            </a:lvl1pPr>
          </a:lstStyle>
          <a:p>
            <a:r>
              <a:rPr lang="tr-TR"/>
              <a:t>Asıl başlık stili için tıklatın</a:t>
            </a:r>
            <a:endParaRPr lang="en-US"/>
          </a:p>
        </p:txBody>
      </p:sp>
      <p:sp>
        <p:nvSpPr>
          <p:cNvPr id="9" name="Subtitle 2"/>
          <p:cNvSpPr>
            <a:spLocks noGrp="1"/>
          </p:cNvSpPr>
          <p:nvPr>
            <p:ph type="subTitle" idx="1"/>
          </p:nvPr>
        </p:nvSpPr>
        <p:spPr>
          <a:xfrm>
            <a:off x="1655837" y="6089790"/>
            <a:ext cx="9144000" cy="647743"/>
          </a:xfrm>
        </p:spPr>
        <p:txBody>
          <a:bodyPr/>
          <a:lstStyle>
            <a:lvl1pPr marL="0" indent="0" algn="ctr">
              <a:buNone/>
              <a:defRPr sz="2400">
                <a:latin typeface="Garamond" panose="02020404030301010803"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a:p>
        </p:txBody>
      </p:sp>
      <p:pic>
        <p:nvPicPr>
          <p:cNvPr id="5" name="Resim 4">
            <a:extLst>
              <a:ext uri="{FF2B5EF4-FFF2-40B4-BE49-F238E27FC236}">
                <a16:creationId xmlns:a16="http://schemas.microsoft.com/office/drawing/2014/main" id="{72601B34-73A4-415D-B492-A51C13CCEB7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458988"/>
          </a:xfrm>
          <a:prstGeom prst="rect">
            <a:avLst/>
          </a:prstGeom>
        </p:spPr>
      </p:pic>
    </p:spTree>
    <p:extLst>
      <p:ext uri="{BB962C8B-B14F-4D97-AF65-F5344CB8AC3E}">
        <p14:creationId xmlns:p14="http://schemas.microsoft.com/office/powerpoint/2010/main" val="2096671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4FEF47-0BC9-43F1-A28E-D23A1DDFCF4A}" type="slidenum">
              <a:rPr lang="tr-TR" smtClean="0"/>
              <a:t>‹#›</a:t>
            </a:fld>
            <a:endParaRPr lang="tr-TR"/>
          </a:p>
        </p:txBody>
      </p:sp>
    </p:spTree>
    <p:extLst>
      <p:ext uri="{BB962C8B-B14F-4D97-AF65-F5344CB8AC3E}">
        <p14:creationId xmlns:p14="http://schemas.microsoft.com/office/powerpoint/2010/main" val="430616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1"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1" y="365125"/>
            <a:ext cx="76835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4FEF47-0BC9-43F1-A28E-D23A1DDFCF4A}" type="slidenum">
              <a:rPr lang="tr-TR" smtClean="0"/>
              <a:t>‹#›</a:t>
            </a:fld>
            <a:endParaRPr lang="tr-TR"/>
          </a:p>
        </p:txBody>
      </p:sp>
    </p:spTree>
    <p:extLst>
      <p:ext uri="{BB962C8B-B14F-4D97-AF65-F5344CB8AC3E}">
        <p14:creationId xmlns:p14="http://schemas.microsoft.com/office/powerpoint/2010/main" val="20081930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cSld name="1_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1" y="1709740"/>
            <a:ext cx="10515600" cy="2852737"/>
          </a:xfrm>
        </p:spPr>
        <p:txBody>
          <a:bodyPr anchor="b"/>
          <a:lstStyle>
            <a:lvl1pPr>
              <a:defRPr sz="4500"/>
            </a:lvl1pPr>
          </a:lstStyle>
          <a:p>
            <a:r>
              <a:rPr lang="tr-TR"/>
              <a:t>Asıl başlık stili için tıklatın</a:t>
            </a:r>
          </a:p>
        </p:txBody>
      </p:sp>
      <p:sp>
        <p:nvSpPr>
          <p:cNvPr id="3" name="Metin Yer Tutucusu 2"/>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a:t>
            </a:r>
          </a:p>
        </p:txBody>
      </p:sp>
      <p:sp>
        <p:nvSpPr>
          <p:cNvPr id="4" name="Veri Yer Tutucusu 3"/>
          <p:cNvSpPr>
            <a:spLocks noGrp="1"/>
          </p:cNvSpPr>
          <p:nvPr>
            <p:ph type="dt" sz="half" idx="10"/>
          </p:nvPr>
        </p:nvSpPr>
        <p:spPr/>
        <p:txBody>
          <a:bodyPr/>
          <a:lstStyle/>
          <a:p>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85776FF-AC16-4B72-9C8A-C6C7B834E379}" type="slidenum">
              <a:rPr lang="tr-TR" smtClean="0"/>
              <a:t>‹#›</a:t>
            </a:fld>
            <a:endParaRPr lang="tr-TR"/>
          </a:p>
        </p:txBody>
      </p:sp>
    </p:spTree>
    <p:extLst>
      <p:ext uri="{BB962C8B-B14F-4D97-AF65-F5344CB8AC3E}">
        <p14:creationId xmlns:p14="http://schemas.microsoft.com/office/powerpoint/2010/main" val="4193622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aşlık Slaydı">
    <p:spTree>
      <p:nvGrpSpPr>
        <p:cNvPr id="1" name=""/>
        <p:cNvGrpSpPr/>
        <p:nvPr/>
      </p:nvGrpSpPr>
      <p:grpSpPr>
        <a:xfrm>
          <a:off x="0" y="0"/>
          <a:ext cx="0" cy="0"/>
          <a:chOff x="0" y="0"/>
          <a:chExt cx="0" cy="0"/>
        </a:xfrm>
      </p:grpSpPr>
      <p:sp>
        <p:nvSpPr>
          <p:cNvPr id="7" name="Title 1"/>
          <p:cNvSpPr>
            <a:spLocks noGrp="1"/>
          </p:cNvSpPr>
          <p:nvPr>
            <p:ph type="ctrTitle"/>
          </p:nvPr>
        </p:nvSpPr>
        <p:spPr>
          <a:xfrm>
            <a:off x="824564" y="3647174"/>
            <a:ext cx="10363200" cy="828032"/>
          </a:xfrm>
        </p:spPr>
        <p:txBody>
          <a:bodyPr anchor="b">
            <a:noAutofit/>
          </a:bodyPr>
          <a:lstStyle>
            <a:lvl1pPr algn="ctr">
              <a:defRPr sz="5400">
                <a:latin typeface="Garamond" panose="02020404030301010803" pitchFamily="18" charset="0"/>
                <a:cs typeface="Times New Roman" panose="02020603050405020304" pitchFamily="18" charset="0"/>
              </a:defRPr>
            </a:lvl1pPr>
          </a:lstStyle>
          <a:p>
            <a:r>
              <a:rPr lang="tr-TR"/>
              <a:t>Asıl başlık stili için tıklatın</a:t>
            </a:r>
            <a:endParaRPr lang="en-US"/>
          </a:p>
        </p:txBody>
      </p:sp>
      <p:sp>
        <p:nvSpPr>
          <p:cNvPr id="8" name="Subtitle 2"/>
          <p:cNvSpPr>
            <a:spLocks noGrp="1"/>
          </p:cNvSpPr>
          <p:nvPr>
            <p:ph type="subTitle" idx="1"/>
          </p:nvPr>
        </p:nvSpPr>
        <p:spPr>
          <a:xfrm>
            <a:off x="1434164" y="4892757"/>
            <a:ext cx="9144000" cy="647743"/>
          </a:xfrm>
        </p:spPr>
        <p:txBody>
          <a:bodyPr/>
          <a:lstStyle>
            <a:lvl1pPr marL="0" indent="0" algn="ctr">
              <a:buNone/>
              <a:defRPr sz="2400">
                <a:latin typeface="Garamond" panose="02020404030301010803"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a:p>
        </p:txBody>
      </p:sp>
    </p:spTree>
    <p:extLst>
      <p:ext uri="{BB962C8B-B14F-4D97-AF65-F5344CB8AC3E}">
        <p14:creationId xmlns:p14="http://schemas.microsoft.com/office/powerpoint/2010/main" val="11166314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aşlık ve İçerik">
    <p:spTree>
      <p:nvGrpSpPr>
        <p:cNvPr id="1" name=""/>
        <p:cNvGrpSpPr/>
        <p:nvPr/>
      </p:nvGrpSpPr>
      <p:grpSpPr>
        <a:xfrm>
          <a:off x="0" y="0"/>
          <a:ext cx="0" cy="0"/>
          <a:chOff x="0" y="0"/>
          <a:chExt cx="0" cy="0"/>
        </a:xfrm>
      </p:grpSpPr>
      <p:sp>
        <p:nvSpPr>
          <p:cNvPr id="8" name="Slayt Numarası Yer Tutucusu 5"/>
          <p:cNvSpPr>
            <a:spLocks noGrp="1"/>
          </p:cNvSpPr>
          <p:nvPr>
            <p:ph type="sldNum" sz="quarter" idx="12"/>
          </p:nvPr>
        </p:nvSpPr>
        <p:spPr>
          <a:xfrm>
            <a:off x="8997243" y="6396038"/>
            <a:ext cx="2743200" cy="365125"/>
          </a:xfrm>
        </p:spPr>
        <p:txBody>
          <a:bodyPr/>
          <a:lstStyle>
            <a:lvl1pPr>
              <a:defRPr sz="1400" b="1">
                <a:solidFill>
                  <a:srgbClr val="9D1D1D"/>
                </a:solidFill>
                <a:latin typeface="Garamond" panose="02020404030301010803" pitchFamily="18" charset="0"/>
                <a:cs typeface="Times New Roman" panose="02020603050405020304" pitchFamily="18" charset="0"/>
              </a:defRPr>
            </a:lvl1pPr>
          </a:lstStyle>
          <a:p>
            <a:fld id="{885776FF-AC16-4B72-9C8A-C6C7B834E379}" type="slidenum">
              <a:rPr lang="tr-TR" smtClean="0"/>
              <a:pPr/>
              <a:t>‹#›</a:t>
            </a:fld>
            <a:r>
              <a:rPr lang="tr-TR"/>
              <a:t>/31</a:t>
            </a:r>
          </a:p>
        </p:txBody>
      </p:sp>
    </p:spTree>
    <p:extLst>
      <p:ext uri="{BB962C8B-B14F-4D97-AF65-F5344CB8AC3E}">
        <p14:creationId xmlns:p14="http://schemas.microsoft.com/office/powerpoint/2010/main" val="15390674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ölüm Üstbilgisi">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9854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5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97600" y="1825625"/>
            <a:ext cx="515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3B117C-F9D4-46D5-B41D-87C45773BC26}" type="slidenum">
              <a:rPr lang="tr-TR" smtClean="0"/>
              <a:t>‹#›</a:t>
            </a:fld>
            <a:endParaRPr lang="tr-TR"/>
          </a:p>
        </p:txBody>
      </p:sp>
    </p:spTree>
    <p:extLst>
      <p:ext uri="{BB962C8B-B14F-4D97-AF65-F5344CB8AC3E}">
        <p14:creationId xmlns:p14="http://schemas.microsoft.com/office/powerpoint/2010/main" val="9090846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40317" y="365126"/>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p:cNvSpPr>
            <a:spLocks noGrp="1"/>
          </p:cNvSpPr>
          <p:nvPr>
            <p:ph sz="half" idx="2"/>
          </p:nvPr>
        </p:nvSpPr>
        <p:spPr>
          <a:xfrm>
            <a:off x="840318" y="2505075"/>
            <a:ext cx="5158316"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p:cNvSpPr>
            <a:spLocks noGrp="1"/>
          </p:cNvSpPr>
          <p:nvPr>
            <p:ph sz="quarter" idx="4"/>
          </p:nvPr>
        </p:nvSpPr>
        <p:spPr>
          <a:xfrm>
            <a:off x="6172200" y="2505075"/>
            <a:ext cx="518371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3B117C-F9D4-46D5-B41D-87C45773BC26}" type="slidenum">
              <a:rPr lang="tr-TR" smtClean="0"/>
              <a:t>‹#›</a:t>
            </a:fld>
            <a:endParaRPr lang="tr-TR"/>
          </a:p>
        </p:txBody>
      </p:sp>
    </p:spTree>
    <p:extLst>
      <p:ext uri="{BB962C8B-B14F-4D97-AF65-F5344CB8AC3E}">
        <p14:creationId xmlns:p14="http://schemas.microsoft.com/office/powerpoint/2010/main" val="40109773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33B117C-F9D4-46D5-B41D-87C45773BC26}" type="slidenum">
              <a:rPr lang="tr-TR" smtClean="0"/>
              <a:t>‹#›</a:t>
            </a:fld>
            <a:endParaRPr lang="tr-TR"/>
          </a:p>
        </p:txBody>
      </p:sp>
    </p:spTree>
    <p:extLst>
      <p:ext uri="{BB962C8B-B14F-4D97-AF65-F5344CB8AC3E}">
        <p14:creationId xmlns:p14="http://schemas.microsoft.com/office/powerpoint/2010/main" val="41859088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3B117C-F9D4-46D5-B41D-87C45773BC26}" type="slidenum">
              <a:rPr lang="tr-TR" smtClean="0"/>
              <a:t>‹#›</a:t>
            </a:fld>
            <a:endParaRPr lang="tr-TR"/>
          </a:p>
        </p:txBody>
      </p:sp>
    </p:spTree>
    <p:extLst>
      <p:ext uri="{BB962C8B-B14F-4D97-AF65-F5344CB8AC3E}">
        <p14:creationId xmlns:p14="http://schemas.microsoft.com/office/powerpoint/2010/main" val="2016147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aşlık ve İçerik">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483060" y="221381"/>
            <a:ext cx="9659753" cy="1238302"/>
          </a:xfrm>
        </p:spPr>
        <p:txBody>
          <a:bodyPr>
            <a:normAutofit/>
          </a:bodyPr>
          <a:lstStyle>
            <a:lvl1pPr>
              <a:defRPr sz="3600" b="1" baseline="0">
                <a:solidFill>
                  <a:schemeClr val="bg1"/>
                </a:solidFill>
                <a:latin typeface="Garamond" panose="02020404030301010803" pitchFamily="18" charset="0"/>
                <a:cs typeface="Times New Roman" panose="02020603050405020304" pitchFamily="18" charset="0"/>
              </a:defRPr>
            </a:lvl1pPr>
          </a:lstStyle>
          <a:p>
            <a:r>
              <a:rPr lang="tr-TR"/>
              <a:t>YANSI BAŞLIĞI</a:t>
            </a:r>
            <a:endParaRPr lang="en-US"/>
          </a:p>
        </p:txBody>
      </p:sp>
      <p:sp>
        <p:nvSpPr>
          <p:cNvPr id="10" name="İçerik Yer Tutucusu 2"/>
          <p:cNvSpPr>
            <a:spLocks noGrp="1"/>
          </p:cNvSpPr>
          <p:nvPr>
            <p:ph idx="1"/>
          </p:nvPr>
        </p:nvSpPr>
        <p:spPr>
          <a:xfrm>
            <a:off x="618066" y="1681932"/>
            <a:ext cx="10724441" cy="4351338"/>
          </a:xfrm>
        </p:spPr>
        <p:txBody>
          <a:bodyPr>
            <a:noAutofit/>
          </a:bodyPr>
          <a:lstStyle>
            <a:lvl1pPr marL="0" indent="0">
              <a:buNone/>
              <a:defRPr/>
            </a:lvl1pPr>
          </a:lstStyle>
          <a:p>
            <a:pPr>
              <a:buClr>
                <a:srgbClr val="9D1D1D"/>
              </a:buClr>
              <a:buFont typeface="Wingdings" panose="05000000000000000000" pitchFamily="2" charset="2"/>
              <a:buChar char="v"/>
            </a:pPr>
            <a:endParaRPr lang="tr-TR" sz="2800">
              <a:latin typeface="Garamond" panose="02020404030301010803" pitchFamily="18" charset="0"/>
              <a:cs typeface="Arial" panose="020B0604020202020204" pitchFamily="34" charset="0"/>
            </a:endParaRPr>
          </a:p>
          <a:p>
            <a:pPr>
              <a:buClr>
                <a:srgbClr val="9D1D1D"/>
              </a:buClr>
              <a:buFont typeface="Wingdings" panose="05000000000000000000" pitchFamily="2" charset="2"/>
              <a:buChar char="v"/>
            </a:pPr>
            <a:endParaRPr lang="tr-TR" sz="2800">
              <a:latin typeface="Garamond" panose="02020404030301010803" pitchFamily="18" charset="0"/>
              <a:cs typeface="Arial" panose="020B0604020202020204" pitchFamily="34" charset="0"/>
            </a:endParaRPr>
          </a:p>
          <a:p>
            <a:pPr>
              <a:buClr>
                <a:srgbClr val="9D1D1D"/>
              </a:buClr>
              <a:buFont typeface="Wingdings" panose="05000000000000000000" pitchFamily="2" charset="2"/>
              <a:buChar char="v"/>
            </a:pPr>
            <a:endParaRPr lang="tr-TR" sz="2800">
              <a:latin typeface="Garamond" panose="02020404030301010803" pitchFamily="18" charset="0"/>
              <a:cs typeface="Arial" panose="020B0604020202020204" pitchFamily="34" charset="0"/>
            </a:endParaRPr>
          </a:p>
          <a:p>
            <a:pPr>
              <a:buClr>
                <a:srgbClr val="9D1D1D"/>
              </a:buClr>
              <a:buFont typeface="Wingdings" panose="05000000000000000000" pitchFamily="2" charset="2"/>
              <a:buChar char="v"/>
            </a:pPr>
            <a:endParaRPr lang="tr-TR" sz="2800">
              <a:latin typeface="Garamond" panose="02020404030301010803" pitchFamily="18" charset="0"/>
              <a:cs typeface="Arial" panose="020B0604020202020204" pitchFamily="34" charset="0"/>
            </a:endParaRPr>
          </a:p>
          <a:p>
            <a:pPr>
              <a:buClr>
                <a:srgbClr val="9D1D1D"/>
              </a:buClr>
              <a:buFont typeface="Wingdings" panose="05000000000000000000" pitchFamily="2" charset="2"/>
              <a:buChar char="v"/>
            </a:pPr>
            <a:endParaRPr lang="tr-TR" sz="2800">
              <a:latin typeface="Garamond" panose="02020404030301010803" pitchFamily="18" charset="0"/>
              <a:cs typeface="Arial" panose="020B0604020202020204" pitchFamily="34" charset="0"/>
            </a:endParaRPr>
          </a:p>
          <a:p>
            <a:pPr>
              <a:buClr>
                <a:srgbClr val="9D1D1D"/>
              </a:buClr>
              <a:buFont typeface="Wingdings" panose="05000000000000000000" pitchFamily="2" charset="2"/>
              <a:buChar char="v"/>
            </a:pPr>
            <a:endParaRPr lang="tr-TR" sz="2800">
              <a:latin typeface="Garamond" panose="02020404030301010803" pitchFamily="18" charset="0"/>
              <a:cs typeface="Arial" panose="020B0604020202020204" pitchFamily="34" charset="0"/>
            </a:endParaRPr>
          </a:p>
        </p:txBody>
      </p:sp>
      <p:sp>
        <p:nvSpPr>
          <p:cNvPr id="5" name="Slayt Numarası Yer Tutucusu 6">
            <a:extLst>
              <a:ext uri="{FF2B5EF4-FFF2-40B4-BE49-F238E27FC236}">
                <a16:creationId xmlns:a16="http://schemas.microsoft.com/office/drawing/2014/main" id="{35DDECBE-DBDF-4798-8393-E1E5C83AAD4D}"/>
              </a:ext>
            </a:extLst>
          </p:cNvPr>
          <p:cNvSpPr txBox="1">
            <a:spLocks/>
          </p:cNvSpPr>
          <p:nvPr userDrawn="1"/>
        </p:nvSpPr>
        <p:spPr>
          <a:xfrm>
            <a:off x="8610600" y="6356352"/>
            <a:ext cx="2743200" cy="365125"/>
          </a:xfrm>
          <a:prstGeom prst="rect">
            <a:avLst/>
          </a:prstGeom>
        </p:spPr>
        <p:txBody>
          <a:bodyPr vert="horz" lIns="91440" tIns="45720" rIns="91440" bIns="45720" rtlCol="0" anchor="ctr"/>
          <a:lstStyle>
            <a:defPPr>
              <a:defRPr lang="tr-TR"/>
            </a:defPPr>
            <a:lvl1pPr marL="0" algn="r" defTabSz="914400" rtl="0" eaLnBrk="1" latinLnBrk="0" hangingPunct="1">
              <a:defRPr sz="1200" kern="1200">
                <a:solidFill>
                  <a:schemeClr val="bg1"/>
                </a:solidFill>
                <a:latin typeface="Cambria" panose="02040503050406030204" pitchFamily="18" charset="0"/>
                <a:ea typeface="Cambria" panose="02040503050406030204" pitchFamily="18" charset="0"/>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85776FF-AC16-4B72-9C8A-C6C7B834E379}" type="slidenum">
              <a:rPr lang="tr-TR" sz="1200" smtClean="0"/>
              <a:pPr/>
              <a:t>‹#›</a:t>
            </a:fld>
            <a:r>
              <a:rPr lang="tr-TR" sz="1200"/>
              <a:t>/100</a:t>
            </a:r>
          </a:p>
        </p:txBody>
      </p:sp>
    </p:spTree>
    <p:extLst>
      <p:ext uri="{BB962C8B-B14F-4D97-AF65-F5344CB8AC3E}">
        <p14:creationId xmlns:p14="http://schemas.microsoft.com/office/powerpoint/2010/main" val="26177351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3B117C-F9D4-46D5-B41D-87C45773BC26}" type="slidenum">
              <a:rPr lang="tr-TR" smtClean="0"/>
              <a:t>‹#›</a:t>
            </a:fld>
            <a:endParaRPr lang="tr-TR"/>
          </a:p>
        </p:txBody>
      </p:sp>
    </p:spTree>
    <p:extLst>
      <p:ext uri="{BB962C8B-B14F-4D97-AF65-F5344CB8AC3E}">
        <p14:creationId xmlns:p14="http://schemas.microsoft.com/office/powerpoint/2010/main" val="7542982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3B117C-F9D4-46D5-B41D-87C45773BC26}" type="slidenum">
              <a:rPr lang="tr-TR" smtClean="0"/>
              <a:t>‹#›</a:t>
            </a:fld>
            <a:endParaRPr lang="tr-TR"/>
          </a:p>
        </p:txBody>
      </p:sp>
    </p:spTree>
    <p:extLst>
      <p:ext uri="{BB962C8B-B14F-4D97-AF65-F5344CB8AC3E}">
        <p14:creationId xmlns:p14="http://schemas.microsoft.com/office/powerpoint/2010/main" val="15616375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3B117C-F9D4-46D5-B41D-87C45773BC26}" type="slidenum">
              <a:rPr lang="tr-TR" smtClean="0"/>
              <a:t>‹#›</a:t>
            </a:fld>
            <a:endParaRPr lang="tr-TR"/>
          </a:p>
        </p:txBody>
      </p:sp>
    </p:spTree>
    <p:extLst>
      <p:ext uri="{BB962C8B-B14F-4D97-AF65-F5344CB8AC3E}">
        <p14:creationId xmlns:p14="http://schemas.microsoft.com/office/powerpoint/2010/main" val="9858044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1"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1" y="365125"/>
            <a:ext cx="76835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3B117C-F9D4-46D5-B41D-87C45773BC26}" type="slidenum">
              <a:rPr lang="tr-TR" smtClean="0"/>
              <a:t>‹#›</a:t>
            </a:fld>
            <a:endParaRPr lang="tr-TR"/>
          </a:p>
        </p:txBody>
      </p:sp>
    </p:spTree>
    <p:extLst>
      <p:ext uri="{BB962C8B-B14F-4D97-AF65-F5344CB8AC3E}">
        <p14:creationId xmlns:p14="http://schemas.microsoft.com/office/powerpoint/2010/main" val="399008590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aşlık Slaydı">
    <p:spTree>
      <p:nvGrpSpPr>
        <p:cNvPr id="1" name=""/>
        <p:cNvGrpSpPr/>
        <p:nvPr/>
      </p:nvGrpSpPr>
      <p:grpSpPr>
        <a:xfrm>
          <a:off x="0" y="0"/>
          <a:ext cx="0" cy="0"/>
          <a:chOff x="0" y="0"/>
          <a:chExt cx="0" cy="0"/>
        </a:xfrm>
      </p:grpSpPr>
      <p:sp>
        <p:nvSpPr>
          <p:cNvPr id="8" name="Title 1"/>
          <p:cNvSpPr>
            <a:spLocks noGrp="1"/>
          </p:cNvSpPr>
          <p:nvPr>
            <p:ph type="ctrTitle"/>
          </p:nvPr>
        </p:nvSpPr>
        <p:spPr>
          <a:xfrm>
            <a:off x="824564" y="3647174"/>
            <a:ext cx="10363200" cy="828032"/>
          </a:xfrm>
        </p:spPr>
        <p:txBody>
          <a:bodyPr anchor="b">
            <a:noAutofit/>
          </a:bodyPr>
          <a:lstStyle>
            <a:lvl1pPr algn="ctr">
              <a:defRPr sz="5400">
                <a:latin typeface="Garamond" panose="02020404030301010803" pitchFamily="18" charset="0"/>
                <a:cs typeface="Times New Roman" panose="02020603050405020304" pitchFamily="18" charset="0"/>
              </a:defRPr>
            </a:lvl1pPr>
          </a:lstStyle>
          <a:p>
            <a:r>
              <a:rPr lang="tr-TR"/>
              <a:t>Asıl başlık stili için tıklatın</a:t>
            </a:r>
            <a:endParaRPr lang="en-US"/>
          </a:p>
        </p:txBody>
      </p:sp>
      <p:sp>
        <p:nvSpPr>
          <p:cNvPr id="9" name="Subtitle 2"/>
          <p:cNvSpPr>
            <a:spLocks noGrp="1"/>
          </p:cNvSpPr>
          <p:nvPr>
            <p:ph type="subTitle" idx="1"/>
          </p:nvPr>
        </p:nvSpPr>
        <p:spPr>
          <a:xfrm>
            <a:off x="1434164" y="4892757"/>
            <a:ext cx="9144000" cy="647743"/>
          </a:xfrm>
        </p:spPr>
        <p:txBody>
          <a:bodyPr/>
          <a:lstStyle>
            <a:lvl1pPr marL="0" indent="0" algn="ctr">
              <a:buNone/>
              <a:defRPr sz="2400">
                <a:latin typeface="Garamond" panose="02020404030301010803"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a:p>
        </p:txBody>
      </p:sp>
    </p:spTree>
    <p:extLst>
      <p:ext uri="{BB962C8B-B14F-4D97-AF65-F5344CB8AC3E}">
        <p14:creationId xmlns:p14="http://schemas.microsoft.com/office/powerpoint/2010/main" val="39948917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Başlık ve İçerik">
    <p:spTree>
      <p:nvGrpSpPr>
        <p:cNvPr id="1" name=""/>
        <p:cNvGrpSpPr/>
        <p:nvPr/>
      </p:nvGrpSpPr>
      <p:grpSpPr>
        <a:xfrm>
          <a:off x="0" y="0"/>
          <a:ext cx="0" cy="0"/>
          <a:chOff x="0" y="0"/>
          <a:chExt cx="0" cy="0"/>
        </a:xfrm>
      </p:grpSpPr>
      <p:sp>
        <p:nvSpPr>
          <p:cNvPr id="8" name="Slayt Numarası Yer Tutucusu 5"/>
          <p:cNvSpPr>
            <a:spLocks noGrp="1"/>
          </p:cNvSpPr>
          <p:nvPr>
            <p:ph type="sldNum" sz="quarter" idx="12"/>
          </p:nvPr>
        </p:nvSpPr>
        <p:spPr>
          <a:xfrm>
            <a:off x="8599308" y="6352645"/>
            <a:ext cx="2743200" cy="365125"/>
          </a:xfrm>
        </p:spPr>
        <p:txBody>
          <a:bodyPr/>
          <a:lstStyle>
            <a:lvl1pPr>
              <a:defRPr sz="1200" b="1">
                <a:solidFill>
                  <a:schemeClr val="bg1"/>
                </a:solidFill>
                <a:latin typeface="Garamond" panose="02020404030301010803" pitchFamily="18" charset="0"/>
                <a:cs typeface="Times New Roman" panose="02020603050405020304" pitchFamily="18" charset="0"/>
              </a:defRPr>
            </a:lvl1pPr>
          </a:lstStyle>
          <a:p>
            <a:fld id="{885776FF-AC16-4B72-9C8A-C6C7B834E379}" type="slidenum">
              <a:rPr lang="tr-TR" smtClean="0"/>
              <a:pPr/>
              <a:t>‹#›</a:t>
            </a:fld>
            <a:r>
              <a:rPr lang="tr-TR"/>
              <a:t>/99</a:t>
            </a:r>
          </a:p>
        </p:txBody>
      </p:sp>
      <p:sp>
        <p:nvSpPr>
          <p:cNvPr id="9" name="Title 1"/>
          <p:cNvSpPr>
            <a:spLocks noGrp="1"/>
          </p:cNvSpPr>
          <p:nvPr>
            <p:ph type="title" hasCustomPrompt="1"/>
          </p:nvPr>
        </p:nvSpPr>
        <p:spPr>
          <a:xfrm>
            <a:off x="1826437" y="221381"/>
            <a:ext cx="9659753" cy="1238302"/>
          </a:xfrm>
        </p:spPr>
        <p:txBody>
          <a:bodyPr>
            <a:normAutofit/>
          </a:bodyPr>
          <a:lstStyle>
            <a:lvl1pPr>
              <a:defRPr sz="3600" b="1" baseline="0">
                <a:solidFill>
                  <a:schemeClr val="bg1"/>
                </a:solidFill>
                <a:latin typeface="Garamond" panose="02020404030301010803" pitchFamily="18" charset="0"/>
                <a:cs typeface="Times New Roman" panose="02020603050405020304" pitchFamily="18" charset="0"/>
              </a:defRPr>
            </a:lvl1pPr>
          </a:lstStyle>
          <a:p>
            <a:r>
              <a:rPr lang="tr-TR"/>
              <a:t>YANSI BAŞLIĞI</a:t>
            </a:r>
            <a:endParaRPr lang="en-US"/>
          </a:p>
        </p:txBody>
      </p:sp>
    </p:spTree>
    <p:extLst>
      <p:ext uri="{BB962C8B-B14F-4D97-AF65-F5344CB8AC3E}">
        <p14:creationId xmlns:p14="http://schemas.microsoft.com/office/powerpoint/2010/main" val="4068531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ölüm Üstbilgisi">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48250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5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97600" y="1825625"/>
            <a:ext cx="515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8292884-4097-4ADF-87B2-EE356CE5A6AB}" type="slidenum">
              <a:rPr lang="tr-TR" smtClean="0"/>
              <a:t>‹#›</a:t>
            </a:fld>
            <a:endParaRPr lang="tr-TR"/>
          </a:p>
        </p:txBody>
      </p:sp>
    </p:spTree>
    <p:extLst>
      <p:ext uri="{BB962C8B-B14F-4D97-AF65-F5344CB8AC3E}">
        <p14:creationId xmlns:p14="http://schemas.microsoft.com/office/powerpoint/2010/main" val="78044532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40317" y="365126"/>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p:cNvSpPr>
            <a:spLocks noGrp="1"/>
          </p:cNvSpPr>
          <p:nvPr>
            <p:ph sz="half" idx="2"/>
          </p:nvPr>
        </p:nvSpPr>
        <p:spPr>
          <a:xfrm>
            <a:off x="840318" y="2505075"/>
            <a:ext cx="5158316"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p:cNvSpPr>
            <a:spLocks noGrp="1"/>
          </p:cNvSpPr>
          <p:nvPr>
            <p:ph sz="quarter" idx="4"/>
          </p:nvPr>
        </p:nvSpPr>
        <p:spPr>
          <a:xfrm>
            <a:off x="6172200" y="2505075"/>
            <a:ext cx="518371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8292884-4097-4ADF-87B2-EE356CE5A6AB}" type="slidenum">
              <a:rPr lang="tr-TR" smtClean="0"/>
              <a:t>‹#›</a:t>
            </a:fld>
            <a:endParaRPr lang="tr-TR"/>
          </a:p>
        </p:txBody>
      </p:sp>
    </p:spTree>
    <p:extLst>
      <p:ext uri="{BB962C8B-B14F-4D97-AF65-F5344CB8AC3E}">
        <p14:creationId xmlns:p14="http://schemas.microsoft.com/office/powerpoint/2010/main" val="25876920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8292884-4097-4ADF-87B2-EE356CE5A6AB}" type="slidenum">
              <a:rPr lang="tr-TR" smtClean="0"/>
              <a:t>‹#›</a:t>
            </a:fld>
            <a:endParaRPr lang="tr-TR"/>
          </a:p>
        </p:txBody>
      </p:sp>
    </p:spTree>
    <p:extLst>
      <p:ext uri="{BB962C8B-B14F-4D97-AF65-F5344CB8AC3E}">
        <p14:creationId xmlns:p14="http://schemas.microsoft.com/office/powerpoint/2010/main" val="2008595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ölüm Üstbilgisi">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520200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8292884-4097-4ADF-87B2-EE356CE5A6AB}" type="slidenum">
              <a:rPr lang="tr-TR" smtClean="0"/>
              <a:t>‹#›</a:t>
            </a:fld>
            <a:endParaRPr lang="tr-TR"/>
          </a:p>
        </p:txBody>
      </p:sp>
    </p:spTree>
    <p:extLst>
      <p:ext uri="{BB962C8B-B14F-4D97-AF65-F5344CB8AC3E}">
        <p14:creationId xmlns:p14="http://schemas.microsoft.com/office/powerpoint/2010/main" val="38155782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8292884-4097-4ADF-87B2-EE356CE5A6AB}" type="slidenum">
              <a:rPr lang="tr-TR" smtClean="0"/>
              <a:t>‹#›</a:t>
            </a:fld>
            <a:endParaRPr lang="tr-TR"/>
          </a:p>
        </p:txBody>
      </p:sp>
    </p:spTree>
    <p:extLst>
      <p:ext uri="{BB962C8B-B14F-4D97-AF65-F5344CB8AC3E}">
        <p14:creationId xmlns:p14="http://schemas.microsoft.com/office/powerpoint/2010/main" val="400571327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8292884-4097-4ADF-87B2-EE356CE5A6AB}" type="slidenum">
              <a:rPr lang="tr-TR" smtClean="0"/>
              <a:t>‹#›</a:t>
            </a:fld>
            <a:endParaRPr lang="tr-TR"/>
          </a:p>
        </p:txBody>
      </p:sp>
    </p:spTree>
    <p:extLst>
      <p:ext uri="{BB962C8B-B14F-4D97-AF65-F5344CB8AC3E}">
        <p14:creationId xmlns:p14="http://schemas.microsoft.com/office/powerpoint/2010/main" val="26477161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8292884-4097-4ADF-87B2-EE356CE5A6AB}" type="slidenum">
              <a:rPr lang="tr-TR" smtClean="0"/>
              <a:t>‹#›</a:t>
            </a:fld>
            <a:endParaRPr lang="tr-TR"/>
          </a:p>
        </p:txBody>
      </p:sp>
    </p:spTree>
    <p:extLst>
      <p:ext uri="{BB962C8B-B14F-4D97-AF65-F5344CB8AC3E}">
        <p14:creationId xmlns:p14="http://schemas.microsoft.com/office/powerpoint/2010/main" val="282763352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1"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1" y="365125"/>
            <a:ext cx="76835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8292884-4097-4ADF-87B2-EE356CE5A6AB}" type="slidenum">
              <a:rPr lang="tr-TR" smtClean="0"/>
              <a:t>‹#›</a:t>
            </a:fld>
            <a:endParaRPr lang="tr-TR"/>
          </a:p>
        </p:txBody>
      </p:sp>
    </p:spTree>
    <p:extLst>
      <p:ext uri="{BB962C8B-B14F-4D97-AF65-F5344CB8AC3E}">
        <p14:creationId xmlns:p14="http://schemas.microsoft.com/office/powerpoint/2010/main" val="307508223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5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97600" y="1825625"/>
            <a:ext cx="515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A62A676-7EAD-4A88-92E7-D75C369EE8D7}" type="slidenum">
              <a:rPr lang="tr-TR" smtClean="0"/>
              <a:t>‹#›</a:t>
            </a:fld>
            <a:endParaRPr lang="tr-TR"/>
          </a:p>
        </p:txBody>
      </p:sp>
    </p:spTree>
    <p:extLst>
      <p:ext uri="{BB962C8B-B14F-4D97-AF65-F5344CB8AC3E}">
        <p14:creationId xmlns:p14="http://schemas.microsoft.com/office/powerpoint/2010/main" val="424546667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40317" y="365126"/>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p:cNvSpPr>
            <a:spLocks noGrp="1"/>
          </p:cNvSpPr>
          <p:nvPr>
            <p:ph sz="half" idx="2"/>
          </p:nvPr>
        </p:nvSpPr>
        <p:spPr>
          <a:xfrm>
            <a:off x="840318" y="2505075"/>
            <a:ext cx="5158316"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p:cNvSpPr>
            <a:spLocks noGrp="1"/>
          </p:cNvSpPr>
          <p:nvPr>
            <p:ph sz="quarter" idx="4"/>
          </p:nvPr>
        </p:nvSpPr>
        <p:spPr>
          <a:xfrm>
            <a:off x="6172200" y="2505075"/>
            <a:ext cx="518371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A62A676-7EAD-4A88-92E7-D75C369EE8D7}" type="slidenum">
              <a:rPr lang="tr-TR" smtClean="0"/>
              <a:t>‹#›</a:t>
            </a:fld>
            <a:endParaRPr lang="tr-TR"/>
          </a:p>
        </p:txBody>
      </p:sp>
    </p:spTree>
    <p:extLst>
      <p:ext uri="{BB962C8B-B14F-4D97-AF65-F5344CB8AC3E}">
        <p14:creationId xmlns:p14="http://schemas.microsoft.com/office/powerpoint/2010/main" val="406852821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A62A676-7EAD-4A88-92E7-D75C369EE8D7}" type="slidenum">
              <a:rPr lang="tr-TR" smtClean="0"/>
              <a:t>‹#›</a:t>
            </a:fld>
            <a:endParaRPr lang="tr-TR"/>
          </a:p>
        </p:txBody>
      </p:sp>
    </p:spTree>
    <p:extLst>
      <p:ext uri="{BB962C8B-B14F-4D97-AF65-F5344CB8AC3E}">
        <p14:creationId xmlns:p14="http://schemas.microsoft.com/office/powerpoint/2010/main" val="55772167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A62A676-7EAD-4A88-92E7-D75C369EE8D7}" type="slidenum">
              <a:rPr lang="tr-TR" smtClean="0"/>
              <a:t>‹#›</a:t>
            </a:fld>
            <a:endParaRPr lang="tr-TR"/>
          </a:p>
        </p:txBody>
      </p:sp>
    </p:spTree>
    <p:extLst>
      <p:ext uri="{BB962C8B-B14F-4D97-AF65-F5344CB8AC3E}">
        <p14:creationId xmlns:p14="http://schemas.microsoft.com/office/powerpoint/2010/main" val="418312107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A62A676-7EAD-4A88-92E7-D75C369EE8D7}" type="slidenum">
              <a:rPr lang="tr-TR" smtClean="0"/>
              <a:t>‹#›</a:t>
            </a:fld>
            <a:endParaRPr lang="tr-TR"/>
          </a:p>
        </p:txBody>
      </p:sp>
    </p:spTree>
    <p:extLst>
      <p:ext uri="{BB962C8B-B14F-4D97-AF65-F5344CB8AC3E}">
        <p14:creationId xmlns:p14="http://schemas.microsoft.com/office/powerpoint/2010/main" val="2985173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5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97600" y="1825625"/>
            <a:ext cx="515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4FEF47-0BC9-43F1-A28E-D23A1DDFCF4A}" type="slidenum">
              <a:rPr lang="tr-TR" smtClean="0"/>
              <a:t>‹#›</a:t>
            </a:fld>
            <a:endParaRPr lang="tr-TR"/>
          </a:p>
        </p:txBody>
      </p:sp>
    </p:spTree>
    <p:extLst>
      <p:ext uri="{BB962C8B-B14F-4D97-AF65-F5344CB8AC3E}">
        <p14:creationId xmlns:p14="http://schemas.microsoft.com/office/powerpoint/2010/main" val="70029702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A62A676-7EAD-4A88-92E7-D75C369EE8D7}" type="slidenum">
              <a:rPr lang="tr-TR" smtClean="0"/>
              <a:t>‹#›</a:t>
            </a:fld>
            <a:endParaRPr lang="tr-TR"/>
          </a:p>
        </p:txBody>
      </p:sp>
    </p:spTree>
    <p:extLst>
      <p:ext uri="{BB962C8B-B14F-4D97-AF65-F5344CB8AC3E}">
        <p14:creationId xmlns:p14="http://schemas.microsoft.com/office/powerpoint/2010/main" val="237019840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62A676-7EAD-4A88-92E7-D75C369EE8D7}" type="slidenum">
              <a:rPr lang="tr-TR" smtClean="0"/>
              <a:t>‹#›</a:t>
            </a:fld>
            <a:endParaRPr lang="tr-TR"/>
          </a:p>
        </p:txBody>
      </p:sp>
    </p:spTree>
    <p:extLst>
      <p:ext uri="{BB962C8B-B14F-4D97-AF65-F5344CB8AC3E}">
        <p14:creationId xmlns:p14="http://schemas.microsoft.com/office/powerpoint/2010/main" val="74021715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1"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1" y="365125"/>
            <a:ext cx="76835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62A676-7EAD-4A88-92E7-D75C369EE8D7}" type="slidenum">
              <a:rPr lang="tr-TR" smtClean="0"/>
              <a:t>‹#›</a:t>
            </a:fld>
            <a:endParaRPr lang="tr-TR"/>
          </a:p>
        </p:txBody>
      </p:sp>
    </p:spTree>
    <p:extLst>
      <p:ext uri="{BB962C8B-B14F-4D97-AF65-F5344CB8AC3E}">
        <p14:creationId xmlns:p14="http://schemas.microsoft.com/office/powerpoint/2010/main" val="111201506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a:p>
        </p:txBody>
      </p:sp>
      <p:sp>
        <p:nvSpPr>
          <p:cNvPr id="4" name="Date Placeholder 3"/>
          <p:cNvSpPr>
            <a:spLocks noGrp="1"/>
          </p:cNvSpPr>
          <p:nvPr>
            <p:ph type="dt" sz="half" idx="10"/>
          </p:nvPr>
        </p:nvSpPr>
        <p:spPr/>
        <p:txBody>
          <a:bodyPr/>
          <a:lstStyle/>
          <a:p>
            <a:fld id="{C764DE79-268F-4C1A-8933-263129D2AF90}" type="datetimeFigureOut">
              <a:rPr lang="en-US" dirty="0"/>
              <a:t>8/11/2021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pic>
        <p:nvPicPr>
          <p:cNvPr id="7" name="Resim 6">
            <a:extLst>
              <a:ext uri="{FF2B5EF4-FFF2-40B4-BE49-F238E27FC236}">
                <a16:creationId xmlns:a16="http://schemas.microsoft.com/office/drawing/2014/main" id="{6E906DEF-C940-444B-9A46-BCEAE675718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458988"/>
          </a:xfrm>
          <a:prstGeom prst="rect">
            <a:avLst/>
          </a:prstGeom>
        </p:spPr>
      </p:pic>
    </p:spTree>
    <p:extLst>
      <p:ext uri="{BB962C8B-B14F-4D97-AF65-F5344CB8AC3E}">
        <p14:creationId xmlns:p14="http://schemas.microsoft.com/office/powerpoint/2010/main" val="263450317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C764DE79-268F-4C1A-8933-263129D2AF90}" type="datetimeFigureOut">
              <a:rPr lang="en-US" dirty="0"/>
              <a:t>8/11/2021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
        <p:nvSpPr>
          <p:cNvPr id="7" name="Slayt Numarası Yer Tutucusu 6">
            <a:extLst>
              <a:ext uri="{FF2B5EF4-FFF2-40B4-BE49-F238E27FC236}">
                <a16:creationId xmlns:a16="http://schemas.microsoft.com/office/drawing/2014/main" id="{A5705E8D-EB3A-48E8-A848-6ED613CDAE98}"/>
              </a:ext>
            </a:extLst>
          </p:cNvPr>
          <p:cNvSpPr txBox="1">
            <a:spLocks/>
          </p:cNvSpPr>
          <p:nvPr userDrawn="1"/>
        </p:nvSpPr>
        <p:spPr>
          <a:xfrm>
            <a:off x="8610600" y="6356352"/>
            <a:ext cx="2743200" cy="365125"/>
          </a:xfrm>
          <a:prstGeom prst="rect">
            <a:avLst/>
          </a:prstGeom>
        </p:spPr>
        <p:txBody>
          <a:bodyPr vert="horz" lIns="91440" tIns="45720" rIns="91440" bIns="45720" rtlCol="0" anchor="ctr"/>
          <a:lstStyle>
            <a:defPPr>
              <a:defRPr lang="tr-TR"/>
            </a:defPPr>
            <a:lvl1pPr marL="0" algn="r" defTabSz="914400" rtl="0" eaLnBrk="1" latinLnBrk="0" hangingPunct="1">
              <a:defRPr sz="1200" kern="1200">
                <a:solidFill>
                  <a:schemeClr val="bg1"/>
                </a:solidFill>
                <a:latin typeface="Cambria" panose="02040503050406030204" pitchFamily="18" charset="0"/>
                <a:ea typeface="Cambria" panose="02040503050406030204" pitchFamily="18" charset="0"/>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85776FF-AC16-4B72-9C8A-C6C7B834E379}" type="slidenum">
              <a:rPr lang="tr-TR" sz="1200" smtClean="0"/>
              <a:pPr/>
              <a:t>‹#›</a:t>
            </a:fld>
            <a:r>
              <a:rPr lang="tr-TR" sz="1200"/>
              <a:t>/100</a:t>
            </a:r>
          </a:p>
        </p:txBody>
      </p:sp>
    </p:spTree>
    <p:extLst>
      <p:ext uri="{BB962C8B-B14F-4D97-AF65-F5344CB8AC3E}">
        <p14:creationId xmlns:p14="http://schemas.microsoft.com/office/powerpoint/2010/main" val="305977787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64FEF47-0BC9-43F1-A28E-D23A1DDFCF4A}" type="slidenum">
              <a:rPr lang="tr-TR" smtClean="0"/>
              <a:t>‹#›</a:t>
            </a:fld>
            <a:endParaRPr lang="tr-TR"/>
          </a:p>
        </p:txBody>
      </p:sp>
    </p:spTree>
    <p:extLst>
      <p:ext uri="{BB962C8B-B14F-4D97-AF65-F5344CB8AC3E}">
        <p14:creationId xmlns:p14="http://schemas.microsoft.com/office/powerpoint/2010/main" val="4047964194"/>
      </p:ext>
    </p:extLst>
  </p:cSld>
  <p:clrMapOvr>
    <a:masterClrMapping/>
  </p:clrMapOvr>
  <p:hf hdr="0" ftr="0" dt="0"/>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64FEF47-0BC9-43F1-A28E-D23A1DDFCF4A}" type="slidenum">
              <a:rPr lang="tr-TR" smtClean="0"/>
              <a:t>‹#›</a:t>
            </a:fld>
            <a:endParaRPr lang="tr-TR"/>
          </a:p>
        </p:txBody>
      </p:sp>
    </p:spTree>
    <p:extLst>
      <p:ext uri="{BB962C8B-B14F-4D97-AF65-F5344CB8AC3E}">
        <p14:creationId xmlns:p14="http://schemas.microsoft.com/office/powerpoint/2010/main" val="315073100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a:t>Asıl başlık stilini düzenlemek için tıklayın</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64FEF47-0BC9-43F1-A28E-D23A1DDFCF4A}" type="slidenum">
              <a:rPr lang="tr-TR" smtClean="0"/>
              <a:t>‹#›</a:t>
            </a:fld>
            <a:endParaRPr lang="tr-TR"/>
          </a:p>
        </p:txBody>
      </p:sp>
    </p:spTree>
    <p:extLst>
      <p:ext uri="{BB962C8B-B14F-4D97-AF65-F5344CB8AC3E}">
        <p14:creationId xmlns:p14="http://schemas.microsoft.com/office/powerpoint/2010/main" val="424869870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a:p>
        </p:txBody>
      </p:sp>
      <p:sp>
        <p:nvSpPr>
          <p:cNvPr id="3" name="Date Placeholder 2"/>
          <p:cNvSpPr>
            <a:spLocks noGrp="1"/>
          </p:cNvSpPr>
          <p:nvPr>
            <p:ph type="dt" sz="half" idx="10"/>
          </p:nvPr>
        </p:nvSpPr>
        <p:spPr/>
        <p:txBody>
          <a:bodyPr/>
          <a:lstStyle/>
          <a:p>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64FEF47-0BC9-43F1-A28E-D23A1DDFCF4A}" type="slidenum">
              <a:rPr lang="tr-TR" smtClean="0"/>
              <a:t>‹#›</a:t>
            </a:fld>
            <a:endParaRPr lang="tr-TR"/>
          </a:p>
        </p:txBody>
      </p:sp>
    </p:spTree>
    <p:extLst>
      <p:ext uri="{BB962C8B-B14F-4D97-AF65-F5344CB8AC3E}">
        <p14:creationId xmlns:p14="http://schemas.microsoft.com/office/powerpoint/2010/main" val="297518632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64FEF47-0BC9-43F1-A28E-D23A1DDFCF4A}" type="slidenum">
              <a:rPr lang="tr-TR" smtClean="0"/>
              <a:t>‹#›</a:t>
            </a:fld>
            <a:endParaRPr lang="tr-TR"/>
          </a:p>
        </p:txBody>
      </p:sp>
    </p:spTree>
    <p:extLst>
      <p:ext uri="{BB962C8B-B14F-4D97-AF65-F5344CB8AC3E}">
        <p14:creationId xmlns:p14="http://schemas.microsoft.com/office/powerpoint/2010/main" val="1525576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40317" y="365126"/>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p:cNvSpPr>
            <a:spLocks noGrp="1"/>
          </p:cNvSpPr>
          <p:nvPr>
            <p:ph sz="half" idx="2"/>
          </p:nvPr>
        </p:nvSpPr>
        <p:spPr>
          <a:xfrm>
            <a:off x="840318" y="2505075"/>
            <a:ext cx="5158316"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p:cNvSpPr>
            <a:spLocks noGrp="1"/>
          </p:cNvSpPr>
          <p:nvPr>
            <p:ph sz="quarter" idx="4"/>
          </p:nvPr>
        </p:nvSpPr>
        <p:spPr>
          <a:xfrm>
            <a:off x="6172200" y="2505075"/>
            <a:ext cx="518371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64FEF47-0BC9-43F1-A28E-D23A1DDFCF4A}" type="slidenum">
              <a:rPr lang="tr-TR" smtClean="0"/>
              <a:t>‹#›</a:t>
            </a:fld>
            <a:endParaRPr lang="tr-TR"/>
          </a:p>
        </p:txBody>
      </p:sp>
    </p:spTree>
    <p:extLst>
      <p:ext uri="{BB962C8B-B14F-4D97-AF65-F5344CB8AC3E}">
        <p14:creationId xmlns:p14="http://schemas.microsoft.com/office/powerpoint/2010/main" val="247515872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64FEF47-0BC9-43F1-A28E-D23A1DDFCF4A}" type="slidenum">
              <a:rPr lang="tr-TR" smtClean="0"/>
              <a:t>‹#›</a:t>
            </a:fld>
            <a:endParaRPr lang="tr-TR"/>
          </a:p>
        </p:txBody>
      </p:sp>
    </p:spTree>
    <p:extLst>
      <p:ext uri="{BB962C8B-B14F-4D97-AF65-F5344CB8AC3E}">
        <p14:creationId xmlns:p14="http://schemas.microsoft.com/office/powerpoint/2010/main" val="393617490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64FEF47-0BC9-43F1-A28E-D23A1DDFCF4A}" type="slidenum">
              <a:rPr lang="tr-TR" smtClean="0"/>
              <a:t>‹#›</a:t>
            </a:fld>
            <a:endParaRPr lang="tr-TR"/>
          </a:p>
        </p:txBody>
      </p:sp>
    </p:spTree>
    <p:extLst>
      <p:ext uri="{BB962C8B-B14F-4D97-AF65-F5344CB8AC3E}">
        <p14:creationId xmlns:p14="http://schemas.microsoft.com/office/powerpoint/2010/main" val="44236078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64FEF47-0BC9-43F1-A28E-D23A1DDFCF4A}" type="slidenum">
              <a:rPr lang="tr-TR" smtClean="0"/>
              <a:t>‹#›</a:t>
            </a:fld>
            <a:endParaRPr lang="tr-TR"/>
          </a:p>
        </p:txBody>
      </p:sp>
    </p:spTree>
    <p:extLst>
      <p:ext uri="{BB962C8B-B14F-4D97-AF65-F5344CB8AC3E}">
        <p14:creationId xmlns:p14="http://schemas.microsoft.com/office/powerpoint/2010/main" val="326009060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a:t>Asıl başlık stilini düzenlemek için tıklayın</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64FEF47-0BC9-43F1-A28E-D23A1DDFCF4A}" type="slidenum">
              <a:rPr lang="tr-TR" smtClean="0"/>
              <a:t>‹#›</a:t>
            </a:fld>
            <a:endParaRPr lang="tr-TR"/>
          </a:p>
        </p:txBody>
      </p:sp>
    </p:spTree>
    <p:extLst>
      <p:ext uri="{BB962C8B-B14F-4D97-AF65-F5344CB8AC3E}">
        <p14:creationId xmlns:p14="http://schemas.microsoft.com/office/powerpoint/2010/main" val="39910359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a:p>
        </p:txBody>
      </p:sp>
      <p:sp>
        <p:nvSpPr>
          <p:cNvPr id="4" name="Date Placeholder 3"/>
          <p:cNvSpPr>
            <a:spLocks noGrp="1"/>
          </p:cNvSpPr>
          <p:nvPr>
            <p:ph type="dt" sz="half" idx="10"/>
          </p:nvPr>
        </p:nvSpPr>
        <p:spPr/>
        <p:txBody>
          <a:bodyPr/>
          <a:lstStyle/>
          <a:p>
            <a:fld id="{C764DE79-268F-4C1A-8933-263129D2AF90}" type="datetimeFigureOut">
              <a:rPr lang="en-US" dirty="0"/>
              <a:t>8/11/2021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63050648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C764DE79-268F-4C1A-8933-263129D2AF90}" type="datetimeFigureOut">
              <a:rPr lang="en-US" dirty="0"/>
              <a:t>8/11/2021</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13411404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5776FF-AC16-4B72-9C8A-C6C7B834E379}" type="slidenum">
              <a:rPr lang="tr-TR" smtClean="0"/>
              <a:t>‹#›</a:t>
            </a:fld>
            <a:endParaRPr lang="tr-TR"/>
          </a:p>
        </p:txBody>
      </p:sp>
    </p:spTree>
    <p:extLst>
      <p:ext uri="{BB962C8B-B14F-4D97-AF65-F5344CB8AC3E}">
        <p14:creationId xmlns:p14="http://schemas.microsoft.com/office/powerpoint/2010/main" val="191723235"/>
      </p:ext>
    </p:extLst>
  </p:cSld>
  <p:clrMapOvr>
    <a:masterClrMapping/>
  </p:clrMapOvr>
  <p:hf hdr="0" ftr="0" dt="0"/>
</p:sldLayout>
</file>

<file path=ppt/slideLayouts/slideLayout5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183850989"/>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a:t>Asıl başlık stilini düzenlemek için tıklayın</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08670214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a:p>
        </p:txBody>
      </p:sp>
      <p:sp>
        <p:nvSpPr>
          <p:cNvPr id="3" name="Date Placeholder 2"/>
          <p:cNvSpPr>
            <a:spLocks noGrp="1"/>
          </p:cNvSpPr>
          <p:nvPr>
            <p:ph type="dt" sz="half" idx="10"/>
          </p:nvPr>
        </p:nvSpPr>
        <p:spPr/>
        <p:txBody>
          <a:bodyPr/>
          <a:lstStyle/>
          <a:p>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626774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64FEF47-0BC9-43F1-A28E-D23A1DDFCF4A}" type="slidenum">
              <a:rPr lang="tr-TR" smtClean="0"/>
              <a:t>‹#›</a:t>
            </a:fld>
            <a:endParaRPr lang="tr-TR"/>
          </a:p>
        </p:txBody>
      </p:sp>
    </p:spTree>
    <p:extLst>
      <p:ext uri="{BB962C8B-B14F-4D97-AF65-F5344CB8AC3E}">
        <p14:creationId xmlns:p14="http://schemas.microsoft.com/office/powerpoint/2010/main" val="402568005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053287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938620901"/>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75868628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73822442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a:t>Asıl başlık stilini düzenlemek için tıklayın</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50221928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1_Başlık Slaydı">
    <p:spTree>
      <p:nvGrpSpPr>
        <p:cNvPr id="1" name=""/>
        <p:cNvGrpSpPr/>
        <p:nvPr/>
      </p:nvGrpSpPr>
      <p:grpSpPr>
        <a:xfrm>
          <a:off x="0" y="0"/>
          <a:ext cx="0" cy="0"/>
          <a:chOff x="0" y="0"/>
          <a:chExt cx="0" cy="0"/>
        </a:xfrm>
      </p:grpSpPr>
      <p:sp>
        <p:nvSpPr>
          <p:cNvPr id="8" name="Title 1"/>
          <p:cNvSpPr>
            <a:spLocks noGrp="1"/>
          </p:cNvSpPr>
          <p:nvPr>
            <p:ph type="ctrTitle"/>
          </p:nvPr>
        </p:nvSpPr>
        <p:spPr>
          <a:xfrm>
            <a:off x="824564" y="3570974"/>
            <a:ext cx="10363200" cy="828032"/>
          </a:xfrm>
        </p:spPr>
        <p:txBody>
          <a:bodyPr anchor="b">
            <a:noAutofit/>
          </a:bodyPr>
          <a:lstStyle>
            <a:lvl1pPr algn="ctr">
              <a:defRPr sz="5400">
                <a:latin typeface="Garamond" panose="02020404030301010803" pitchFamily="18" charset="0"/>
                <a:cs typeface="Times New Roman" panose="02020603050405020304" pitchFamily="18" charset="0"/>
              </a:defRPr>
            </a:lvl1pPr>
          </a:lstStyle>
          <a:p>
            <a:r>
              <a:rPr lang="tr-TR"/>
              <a:t>Asıl başlık stili için tıklatın</a:t>
            </a:r>
            <a:endParaRPr lang="en-US"/>
          </a:p>
        </p:txBody>
      </p:sp>
      <p:sp>
        <p:nvSpPr>
          <p:cNvPr id="9" name="Subtitle 2"/>
          <p:cNvSpPr>
            <a:spLocks noGrp="1"/>
          </p:cNvSpPr>
          <p:nvPr>
            <p:ph type="subTitle" idx="1"/>
          </p:nvPr>
        </p:nvSpPr>
        <p:spPr>
          <a:xfrm>
            <a:off x="1434164" y="4816557"/>
            <a:ext cx="9144000" cy="647743"/>
          </a:xfrm>
        </p:spPr>
        <p:txBody>
          <a:bodyPr/>
          <a:lstStyle>
            <a:lvl1pPr marL="0" indent="0" algn="ctr">
              <a:buNone/>
              <a:defRPr sz="2400">
                <a:latin typeface="Garamond" panose="02020404030301010803"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a:p>
        </p:txBody>
      </p:sp>
    </p:spTree>
    <p:extLst>
      <p:ext uri="{BB962C8B-B14F-4D97-AF65-F5344CB8AC3E}">
        <p14:creationId xmlns:p14="http://schemas.microsoft.com/office/powerpoint/2010/main" val="114797536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1_Başlık ve İçerik">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6694518" y="1"/>
            <a:ext cx="5014373" cy="742895"/>
          </a:xfrm>
        </p:spPr>
        <p:txBody>
          <a:bodyPr>
            <a:normAutofit/>
          </a:bodyPr>
          <a:lstStyle>
            <a:lvl1pPr algn="r">
              <a:defRPr sz="2800" b="1" baseline="0">
                <a:solidFill>
                  <a:schemeClr val="bg1"/>
                </a:solidFill>
                <a:latin typeface="Cambria" panose="02040503050406030204" pitchFamily="18" charset="0"/>
                <a:ea typeface="Cambria" panose="02040503050406030204" pitchFamily="18" charset="0"/>
                <a:cs typeface="Times New Roman" panose="02020603050405020304" pitchFamily="18" charset="0"/>
              </a:defRPr>
            </a:lvl1pPr>
          </a:lstStyle>
          <a:p>
            <a:r>
              <a:rPr lang="tr-TR"/>
              <a:t>YANSI BAŞLIĞI</a:t>
            </a:r>
            <a:endParaRPr lang="en-US"/>
          </a:p>
        </p:txBody>
      </p:sp>
      <p:sp>
        <p:nvSpPr>
          <p:cNvPr id="10" name="İçerik Yer Tutucusu 2"/>
          <p:cNvSpPr>
            <a:spLocks noGrp="1"/>
          </p:cNvSpPr>
          <p:nvPr>
            <p:ph idx="1"/>
          </p:nvPr>
        </p:nvSpPr>
        <p:spPr>
          <a:xfrm>
            <a:off x="1026867" y="1449625"/>
            <a:ext cx="10515600" cy="4351338"/>
          </a:xfrm>
        </p:spPr>
        <p:txBody>
          <a:bodyPr>
            <a:noAutofit/>
          </a:bodyPr>
          <a:lstStyle>
            <a:lvl1pPr marL="171450" indent="-171450">
              <a:buClr>
                <a:schemeClr val="accent5">
                  <a:lumMod val="75000"/>
                </a:schemeClr>
              </a:buClr>
              <a:buFont typeface="Wingdings" panose="05000000000000000000" pitchFamily="2" charset="2"/>
              <a:buChar char="Ø"/>
              <a:defRPr sz="2000">
                <a:latin typeface="Cambria" panose="02040503050406030204" pitchFamily="18" charset="0"/>
                <a:ea typeface="Cambria" panose="02040503050406030204" pitchFamily="18" charset="0"/>
              </a:defRPr>
            </a:lvl1pPr>
          </a:lstStyle>
          <a:p>
            <a:pPr>
              <a:buClr>
                <a:srgbClr val="9D1D1D"/>
              </a:buClr>
              <a:buFont typeface="Wingdings" panose="05000000000000000000" pitchFamily="2" charset="2"/>
              <a:buChar char="v"/>
            </a:pPr>
            <a:endParaRPr lang="tr-TR" sz="2800">
              <a:latin typeface="Garamond" panose="02020404030301010803" pitchFamily="18" charset="0"/>
              <a:cs typeface="Arial" panose="020B0604020202020204" pitchFamily="34" charset="0"/>
            </a:endParaRPr>
          </a:p>
          <a:p>
            <a:pPr>
              <a:buClr>
                <a:srgbClr val="9D1D1D"/>
              </a:buClr>
              <a:buFont typeface="Wingdings" panose="05000000000000000000" pitchFamily="2" charset="2"/>
              <a:buChar char="v"/>
            </a:pPr>
            <a:endParaRPr lang="tr-TR" sz="2800">
              <a:latin typeface="Garamond" panose="02020404030301010803" pitchFamily="18" charset="0"/>
              <a:cs typeface="Arial" panose="020B0604020202020204" pitchFamily="34" charset="0"/>
            </a:endParaRPr>
          </a:p>
          <a:p>
            <a:pPr>
              <a:buClr>
                <a:srgbClr val="9D1D1D"/>
              </a:buClr>
              <a:buFont typeface="Wingdings" panose="05000000000000000000" pitchFamily="2" charset="2"/>
              <a:buChar char="v"/>
            </a:pPr>
            <a:endParaRPr lang="tr-TR" sz="2800">
              <a:latin typeface="Garamond" panose="02020404030301010803" pitchFamily="18" charset="0"/>
              <a:cs typeface="Arial" panose="020B0604020202020204" pitchFamily="34" charset="0"/>
            </a:endParaRPr>
          </a:p>
          <a:p>
            <a:pPr>
              <a:buClr>
                <a:srgbClr val="9D1D1D"/>
              </a:buClr>
              <a:buFont typeface="Wingdings" panose="05000000000000000000" pitchFamily="2" charset="2"/>
              <a:buChar char="v"/>
            </a:pPr>
            <a:endParaRPr lang="tr-TR" sz="2800">
              <a:latin typeface="Garamond" panose="02020404030301010803" pitchFamily="18" charset="0"/>
              <a:cs typeface="Arial" panose="020B0604020202020204" pitchFamily="34" charset="0"/>
            </a:endParaRPr>
          </a:p>
          <a:p>
            <a:pPr>
              <a:buClr>
                <a:srgbClr val="9D1D1D"/>
              </a:buClr>
              <a:buFont typeface="Wingdings" panose="05000000000000000000" pitchFamily="2" charset="2"/>
              <a:buChar char="v"/>
            </a:pPr>
            <a:endParaRPr lang="tr-TR" sz="2800">
              <a:latin typeface="Garamond" panose="02020404030301010803" pitchFamily="18" charset="0"/>
              <a:cs typeface="Arial" panose="020B0604020202020204" pitchFamily="34" charset="0"/>
            </a:endParaRPr>
          </a:p>
          <a:p>
            <a:pPr>
              <a:buClr>
                <a:srgbClr val="9D1D1D"/>
              </a:buClr>
              <a:buFont typeface="Wingdings" panose="05000000000000000000" pitchFamily="2" charset="2"/>
              <a:buChar char="v"/>
            </a:pPr>
            <a:endParaRPr lang="tr-TR" sz="2800">
              <a:latin typeface="Garamond" panose="02020404030301010803" pitchFamily="18" charset="0"/>
              <a:cs typeface="Arial" panose="020B0604020202020204" pitchFamily="34" charset="0"/>
            </a:endParaRPr>
          </a:p>
        </p:txBody>
      </p:sp>
    </p:spTree>
    <p:extLst>
      <p:ext uri="{BB962C8B-B14F-4D97-AF65-F5344CB8AC3E}">
        <p14:creationId xmlns:p14="http://schemas.microsoft.com/office/powerpoint/2010/main" val="2970260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64FEF47-0BC9-43F1-A28E-D23A1DDFCF4A}" type="slidenum">
              <a:rPr lang="tr-TR" smtClean="0"/>
              <a:t>‹#›</a:t>
            </a:fld>
            <a:endParaRPr lang="tr-TR"/>
          </a:p>
        </p:txBody>
      </p:sp>
    </p:spTree>
    <p:extLst>
      <p:ext uri="{BB962C8B-B14F-4D97-AF65-F5344CB8AC3E}">
        <p14:creationId xmlns:p14="http://schemas.microsoft.com/office/powerpoint/2010/main" val="4025797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4FEF47-0BC9-43F1-A28E-D23A1DDFCF4A}" type="slidenum">
              <a:rPr lang="tr-TR" smtClean="0"/>
              <a:t>‹#›</a:t>
            </a:fld>
            <a:endParaRPr lang="tr-TR"/>
          </a:p>
        </p:txBody>
      </p:sp>
    </p:spTree>
    <p:extLst>
      <p:ext uri="{BB962C8B-B14F-4D97-AF65-F5344CB8AC3E}">
        <p14:creationId xmlns:p14="http://schemas.microsoft.com/office/powerpoint/2010/main" val="769308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4FEF47-0BC9-43F1-A28E-D23A1DDFCF4A}" type="slidenum">
              <a:rPr lang="tr-TR" smtClean="0"/>
              <a:t>‹#›</a:t>
            </a:fld>
            <a:endParaRPr lang="tr-TR"/>
          </a:p>
        </p:txBody>
      </p:sp>
    </p:spTree>
    <p:extLst>
      <p:ext uri="{BB962C8B-B14F-4D97-AF65-F5344CB8AC3E}">
        <p14:creationId xmlns:p14="http://schemas.microsoft.com/office/powerpoint/2010/main" val="1780201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 /><Relationship Id="rId3" Type="http://schemas.openxmlformats.org/officeDocument/2006/relationships/slideLayout" Target="../slideLayouts/slideLayout15.xml" /><Relationship Id="rId7" Type="http://schemas.openxmlformats.org/officeDocument/2006/relationships/slideLayout" Target="../slideLayouts/slideLayout19.xml" /><Relationship Id="rId12" Type="http://schemas.openxmlformats.org/officeDocument/2006/relationships/theme" Target="../theme/theme2.xml" /><Relationship Id="rId2" Type="http://schemas.openxmlformats.org/officeDocument/2006/relationships/slideLayout" Target="../slideLayouts/slideLayout14.xml" /><Relationship Id="rId1" Type="http://schemas.openxmlformats.org/officeDocument/2006/relationships/slideLayout" Target="../slideLayouts/slideLayout13.xml" /><Relationship Id="rId6" Type="http://schemas.openxmlformats.org/officeDocument/2006/relationships/slideLayout" Target="../slideLayouts/slideLayout18.xml" /><Relationship Id="rId11" Type="http://schemas.openxmlformats.org/officeDocument/2006/relationships/slideLayout" Target="../slideLayouts/slideLayout23.xml" /><Relationship Id="rId5" Type="http://schemas.openxmlformats.org/officeDocument/2006/relationships/slideLayout" Target="../slideLayouts/slideLayout17.xml" /><Relationship Id="rId10" Type="http://schemas.openxmlformats.org/officeDocument/2006/relationships/slideLayout" Target="../slideLayouts/slideLayout22.xml" /><Relationship Id="rId4" Type="http://schemas.openxmlformats.org/officeDocument/2006/relationships/slideLayout" Target="../slideLayouts/slideLayout16.xml" /><Relationship Id="rId9" Type="http://schemas.openxmlformats.org/officeDocument/2006/relationships/slideLayout" Target="../slideLayouts/slideLayout21.xml" /></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 /><Relationship Id="rId3" Type="http://schemas.openxmlformats.org/officeDocument/2006/relationships/slideLayout" Target="../slideLayouts/slideLayout26.xml" /><Relationship Id="rId7" Type="http://schemas.openxmlformats.org/officeDocument/2006/relationships/slideLayout" Target="../slideLayouts/slideLayout30.xml" /><Relationship Id="rId12" Type="http://schemas.openxmlformats.org/officeDocument/2006/relationships/theme" Target="../theme/theme3.xml" /><Relationship Id="rId2" Type="http://schemas.openxmlformats.org/officeDocument/2006/relationships/slideLayout" Target="../slideLayouts/slideLayout25.xml" /><Relationship Id="rId1" Type="http://schemas.openxmlformats.org/officeDocument/2006/relationships/slideLayout" Target="../slideLayouts/slideLayout24.xml" /><Relationship Id="rId6" Type="http://schemas.openxmlformats.org/officeDocument/2006/relationships/slideLayout" Target="../slideLayouts/slideLayout29.xml" /><Relationship Id="rId11" Type="http://schemas.openxmlformats.org/officeDocument/2006/relationships/slideLayout" Target="../slideLayouts/slideLayout34.xml" /><Relationship Id="rId5" Type="http://schemas.openxmlformats.org/officeDocument/2006/relationships/slideLayout" Target="../slideLayouts/slideLayout28.xml" /><Relationship Id="rId10" Type="http://schemas.openxmlformats.org/officeDocument/2006/relationships/slideLayout" Target="../slideLayouts/slideLayout33.xml" /><Relationship Id="rId4" Type="http://schemas.openxmlformats.org/officeDocument/2006/relationships/slideLayout" Target="../slideLayouts/slideLayout27.xml" /><Relationship Id="rId9" Type="http://schemas.openxmlformats.org/officeDocument/2006/relationships/slideLayout" Target="../slideLayouts/slideLayout32.xml" /></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 /><Relationship Id="rId3" Type="http://schemas.openxmlformats.org/officeDocument/2006/relationships/slideLayout" Target="../slideLayouts/slideLayout37.xml" /><Relationship Id="rId7" Type="http://schemas.openxmlformats.org/officeDocument/2006/relationships/slideLayout" Target="../slideLayouts/slideLayout41.xml" /><Relationship Id="rId2" Type="http://schemas.openxmlformats.org/officeDocument/2006/relationships/slideLayout" Target="../slideLayouts/slideLayout36.xml" /><Relationship Id="rId1" Type="http://schemas.openxmlformats.org/officeDocument/2006/relationships/slideLayout" Target="../slideLayouts/slideLayout35.xml" /><Relationship Id="rId6" Type="http://schemas.openxmlformats.org/officeDocument/2006/relationships/slideLayout" Target="../slideLayouts/slideLayout40.xml" /><Relationship Id="rId5" Type="http://schemas.openxmlformats.org/officeDocument/2006/relationships/slideLayout" Target="../slideLayouts/slideLayout39.xml" /><Relationship Id="rId4" Type="http://schemas.openxmlformats.org/officeDocument/2006/relationships/slideLayout" Target="../slideLayouts/slideLayout38.xml" /><Relationship Id="rId9" Type="http://schemas.openxmlformats.org/officeDocument/2006/relationships/theme" Target="../theme/theme4.xml" /></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0.xml" /><Relationship Id="rId3" Type="http://schemas.openxmlformats.org/officeDocument/2006/relationships/slideLayout" Target="../slideLayouts/slideLayout45.xml" /><Relationship Id="rId7" Type="http://schemas.openxmlformats.org/officeDocument/2006/relationships/slideLayout" Target="../slideLayouts/slideLayout49.xml" /><Relationship Id="rId12" Type="http://schemas.openxmlformats.org/officeDocument/2006/relationships/theme" Target="../theme/theme5.xml" /><Relationship Id="rId2" Type="http://schemas.openxmlformats.org/officeDocument/2006/relationships/slideLayout" Target="../slideLayouts/slideLayout44.xml" /><Relationship Id="rId1" Type="http://schemas.openxmlformats.org/officeDocument/2006/relationships/slideLayout" Target="../slideLayouts/slideLayout43.xml" /><Relationship Id="rId6" Type="http://schemas.openxmlformats.org/officeDocument/2006/relationships/slideLayout" Target="../slideLayouts/slideLayout48.xml" /><Relationship Id="rId11" Type="http://schemas.openxmlformats.org/officeDocument/2006/relationships/slideLayout" Target="../slideLayouts/slideLayout53.xml" /><Relationship Id="rId5" Type="http://schemas.openxmlformats.org/officeDocument/2006/relationships/slideLayout" Target="../slideLayouts/slideLayout47.xml" /><Relationship Id="rId10" Type="http://schemas.openxmlformats.org/officeDocument/2006/relationships/slideLayout" Target="../slideLayouts/slideLayout52.xml" /><Relationship Id="rId4" Type="http://schemas.openxmlformats.org/officeDocument/2006/relationships/slideLayout" Target="../slideLayouts/slideLayout46.xml" /><Relationship Id="rId9" Type="http://schemas.openxmlformats.org/officeDocument/2006/relationships/slideLayout" Target="../slideLayouts/slideLayout51.xml" /></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1.xml" /><Relationship Id="rId13" Type="http://schemas.openxmlformats.org/officeDocument/2006/relationships/slideLayout" Target="../slideLayouts/slideLayout66.xml" /><Relationship Id="rId3" Type="http://schemas.openxmlformats.org/officeDocument/2006/relationships/slideLayout" Target="../slideLayouts/slideLayout56.xml" /><Relationship Id="rId7" Type="http://schemas.openxmlformats.org/officeDocument/2006/relationships/slideLayout" Target="../slideLayouts/slideLayout60.xml" /><Relationship Id="rId12" Type="http://schemas.openxmlformats.org/officeDocument/2006/relationships/slideLayout" Target="../slideLayouts/slideLayout65.xml" /><Relationship Id="rId2" Type="http://schemas.openxmlformats.org/officeDocument/2006/relationships/slideLayout" Target="../slideLayouts/slideLayout55.xml" /><Relationship Id="rId1" Type="http://schemas.openxmlformats.org/officeDocument/2006/relationships/slideLayout" Target="../slideLayouts/slideLayout54.xml" /><Relationship Id="rId6" Type="http://schemas.openxmlformats.org/officeDocument/2006/relationships/slideLayout" Target="../slideLayouts/slideLayout59.xml" /><Relationship Id="rId11" Type="http://schemas.openxmlformats.org/officeDocument/2006/relationships/slideLayout" Target="../slideLayouts/slideLayout64.xml" /><Relationship Id="rId5" Type="http://schemas.openxmlformats.org/officeDocument/2006/relationships/slideLayout" Target="../slideLayouts/slideLayout58.xml" /><Relationship Id="rId15" Type="http://schemas.openxmlformats.org/officeDocument/2006/relationships/image" Target="../media/image2.png" /><Relationship Id="rId10" Type="http://schemas.openxmlformats.org/officeDocument/2006/relationships/slideLayout" Target="../slideLayouts/slideLayout63.xml" /><Relationship Id="rId4" Type="http://schemas.openxmlformats.org/officeDocument/2006/relationships/slideLayout" Target="../slideLayouts/slideLayout57.xml" /><Relationship Id="rId9" Type="http://schemas.openxmlformats.org/officeDocument/2006/relationships/slideLayout" Target="../slideLayouts/slideLayout62.xml" /><Relationship Id="rId14" Type="http://schemas.openxmlformats.org/officeDocument/2006/relationships/theme" Target="../theme/theme6.xml" /></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tr-TR"/>
          </a:p>
        </p:txBody>
      </p:sp>
      <p:sp>
        <p:nvSpPr>
          <p:cNvPr id="5" name="Altbilgi Yer Tutucusu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4FEF47-0BC9-43F1-A28E-D23A1DDFCF4A}" type="slidenum">
              <a:rPr lang="tr-TR" smtClean="0"/>
              <a:t>‹#›</a:t>
            </a:fld>
            <a:endParaRPr lang="tr-TR"/>
          </a:p>
        </p:txBody>
      </p:sp>
    </p:spTree>
    <p:extLst>
      <p:ext uri="{BB962C8B-B14F-4D97-AF65-F5344CB8AC3E}">
        <p14:creationId xmlns:p14="http://schemas.microsoft.com/office/powerpoint/2010/main" val="4118522143"/>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tr-TR"/>
          </a:p>
        </p:txBody>
      </p:sp>
      <p:sp>
        <p:nvSpPr>
          <p:cNvPr id="5" name="Altbilgi Yer Tutucusu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B117C-F9D4-46D5-B41D-87C45773BC26}" type="slidenum">
              <a:rPr lang="tr-TR" smtClean="0"/>
              <a:t>‹#›</a:t>
            </a:fld>
            <a:endParaRPr lang="tr-TR"/>
          </a:p>
        </p:txBody>
      </p:sp>
    </p:spTree>
    <p:extLst>
      <p:ext uri="{BB962C8B-B14F-4D97-AF65-F5344CB8AC3E}">
        <p14:creationId xmlns:p14="http://schemas.microsoft.com/office/powerpoint/2010/main" val="979640768"/>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tr-TR"/>
          </a:p>
        </p:txBody>
      </p:sp>
      <p:sp>
        <p:nvSpPr>
          <p:cNvPr id="5" name="Altbilgi Yer Tutucusu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292884-4097-4ADF-87B2-EE356CE5A6AB}" type="slidenum">
              <a:rPr lang="tr-TR" smtClean="0"/>
              <a:t>‹#›</a:t>
            </a:fld>
            <a:endParaRPr lang="tr-TR"/>
          </a:p>
        </p:txBody>
      </p:sp>
    </p:spTree>
    <p:extLst>
      <p:ext uri="{BB962C8B-B14F-4D97-AF65-F5344CB8AC3E}">
        <p14:creationId xmlns:p14="http://schemas.microsoft.com/office/powerpoint/2010/main" val="464322240"/>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tr-TR"/>
          </a:p>
        </p:txBody>
      </p:sp>
      <p:sp>
        <p:nvSpPr>
          <p:cNvPr id="5" name="Altbilgi Yer Tutucusu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62A676-7EAD-4A88-92E7-D75C369EE8D7}" type="slidenum">
              <a:rPr lang="tr-TR" smtClean="0"/>
              <a:t>‹#›</a:t>
            </a:fld>
            <a:endParaRPr lang="tr-TR"/>
          </a:p>
        </p:txBody>
      </p:sp>
    </p:spTree>
    <p:extLst>
      <p:ext uri="{BB962C8B-B14F-4D97-AF65-F5344CB8AC3E}">
        <p14:creationId xmlns:p14="http://schemas.microsoft.com/office/powerpoint/2010/main" val="2007744181"/>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5776FF-AC16-4B72-9C8A-C6C7B834E379}" type="slidenum">
              <a:rPr lang="tr-TR" smtClean="0"/>
              <a:t>‹#›</a:t>
            </a:fld>
            <a:endParaRPr lang="tr-TR"/>
          </a:p>
        </p:txBody>
      </p:sp>
    </p:spTree>
    <p:extLst>
      <p:ext uri="{BB962C8B-B14F-4D97-AF65-F5344CB8AC3E}">
        <p14:creationId xmlns:p14="http://schemas.microsoft.com/office/powerpoint/2010/main" val="2135186873"/>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5776FF-AC16-4B72-9C8A-C6C7B834E379}" type="slidenum">
              <a:rPr lang="tr-TR" smtClean="0"/>
              <a:t>‹#›</a:t>
            </a:fld>
            <a:endParaRPr lang="tr-TR"/>
          </a:p>
        </p:txBody>
      </p:sp>
      <p:pic>
        <p:nvPicPr>
          <p:cNvPr id="7" name="Resim 6">
            <a:extLst>
              <a:ext uri="{FF2B5EF4-FFF2-40B4-BE49-F238E27FC236}">
                <a16:creationId xmlns:a16="http://schemas.microsoft.com/office/drawing/2014/main" id="{241CA648-8299-4922-984B-79BD00C94040}"/>
              </a:ext>
            </a:extLst>
          </p:cNvPr>
          <p:cNvPicPr>
            <a:picLocks noChangeAspect="1"/>
          </p:cNvPicPr>
          <p:nvPr userDrawn="1"/>
        </p:nvPicPr>
        <p:blipFill>
          <a:blip r:embed="rId15">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8" name="Slayt Numarası Yer Tutucusu 6">
            <a:extLst>
              <a:ext uri="{FF2B5EF4-FFF2-40B4-BE49-F238E27FC236}">
                <a16:creationId xmlns:a16="http://schemas.microsoft.com/office/drawing/2014/main" id="{7A2BB1D4-B1A4-44A3-A027-73B1139753E1}"/>
              </a:ext>
            </a:extLst>
          </p:cNvPr>
          <p:cNvSpPr txBox="1">
            <a:spLocks/>
          </p:cNvSpPr>
          <p:nvPr userDrawn="1"/>
        </p:nvSpPr>
        <p:spPr>
          <a:xfrm>
            <a:off x="8813800" y="6424614"/>
            <a:ext cx="2743200" cy="365125"/>
          </a:xfrm>
          <a:prstGeom prst="rect">
            <a:avLst/>
          </a:prstGeom>
        </p:spPr>
        <p:txBody>
          <a:bodyPr vert="horz" lIns="91440" tIns="45720" rIns="91440" bIns="45720" rtlCol="0" anchor="ctr"/>
          <a:lstStyle>
            <a:defPPr>
              <a:defRPr lang="tr-TR"/>
            </a:defPPr>
            <a:lvl1pPr marL="0" algn="r" defTabSz="914400" rtl="0" eaLnBrk="1" latinLnBrk="0" hangingPunct="1">
              <a:defRPr sz="1200" kern="1200">
                <a:solidFill>
                  <a:schemeClr val="bg1"/>
                </a:solidFill>
                <a:latin typeface="Cambria" panose="02040503050406030204" pitchFamily="18" charset="0"/>
                <a:ea typeface="Cambria" panose="02040503050406030204" pitchFamily="18" charset="0"/>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85776FF-AC16-4B72-9C8A-C6C7B834E379}" type="slidenum">
              <a:rPr lang="tr-TR" sz="1200" smtClean="0"/>
              <a:pPr/>
              <a:t>‹#›</a:t>
            </a:fld>
            <a:r>
              <a:rPr lang="tr-TR" sz="1200"/>
              <a:t>/31</a:t>
            </a:r>
          </a:p>
        </p:txBody>
      </p:sp>
    </p:spTree>
    <p:extLst>
      <p:ext uri="{BB962C8B-B14F-4D97-AF65-F5344CB8AC3E}">
        <p14:creationId xmlns:p14="http://schemas.microsoft.com/office/powerpoint/2010/main" val="3011849945"/>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 id="2147483709" r:id="rId12"/>
    <p:sldLayoutId id="2147483710"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43.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5.xml" /></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 /><Relationship Id="rId1" Type="http://schemas.openxmlformats.org/officeDocument/2006/relationships/slideLayout" Target="../slideLayouts/slideLayout60.xml" /></Relationships>
</file>

<file path=ppt/slides/_rels/slide12.xml.rels><?xml version="1.0" encoding="UTF-8" standalone="yes"?>
<Relationships xmlns="http://schemas.openxmlformats.org/package/2006/relationships"><Relationship Id="rId3" Type="http://schemas.microsoft.com/office/2007/relationships/hdphoto" Target="../media/hdphoto1.wdp" /><Relationship Id="rId2" Type="http://schemas.openxmlformats.org/officeDocument/2006/relationships/image" Target="../media/image3.png" /><Relationship Id="rId1" Type="http://schemas.openxmlformats.org/officeDocument/2006/relationships/slideLayout" Target="../slideLayouts/slideLayout60.xml" /></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 /><Relationship Id="rId1" Type="http://schemas.openxmlformats.org/officeDocument/2006/relationships/slideLayout" Target="../slideLayouts/slideLayout60.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0.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0.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0.xml" /></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 /><Relationship Id="rId1" Type="http://schemas.openxmlformats.org/officeDocument/2006/relationships/slideLayout" Target="../slideLayouts/slideLayout60.xml" /></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 /><Relationship Id="rId1" Type="http://schemas.openxmlformats.org/officeDocument/2006/relationships/slideLayout" Target="../slideLayouts/slideLayout60.xml" /></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 /><Relationship Id="rId1" Type="http://schemas.openxmlformats.org/officeDocument/2006/relationships/slideLayout" Target="../slideLayouts/slideLayout60.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55.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5.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0.xml" /></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 /><Relationship Id="rId1" Type="http://schemas.openxmlformats.org/officeDocument/2006/relationships/slideLayout" Target="../slideLayouts/slideLayout60.xml" /></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 /><Relationship Id="rId1" Type="http://schemas.openxmlformats.org/officeDocument/2006/relationships/slideLayout" Target="../slideLayouts/slideLayout60.xml" /></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 /><Relationship Id="rId1" Type="http://schemas.openxmlformats.org/officeDocument/2006/relationships/slideLayout" Target="../slideLayouts/slideLayout60.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0.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0.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0.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0.xml" /></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 /><Relationship Id="rId1" Type="http://schemas.openxmlformats.org/officeDocument/2006/relationships/slideLayout" Target="../slideLayouts/slideLayout60.xml" /></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55.xml" /></Relationships>
</file>

<file path=ppt/slides/_rels/slide30.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60.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5.xml" /></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55.xml" /></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60.xml" /></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60.xml" /></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 /><Relationship Id="rId1" Type="http://schemas.openxmlformats.org/officeDocument/2006/relationships/slideLayout" Target="../slideLayouts/slideLayout55.xml" /></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 /><Relationship Id="rId1" Type="http://schemas.openxmlformats.org/officeDocument/2006/relationships/slideLayout" Target="../slideLayouts/slideLayout55.xml" /></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 /><Relationship Id="rId1" Type="http://schemas.openxmlformats.org/officeDocument/2006/relationships/slideLayout" Target="../slideLayouts/slideLayout55.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A3948C96-EAF5-44AA-9EF6-A8AAB65CC645}"/>
              </a:ext>
            </a:extLst>
          </p:cNvPr>
          <p:cNvSpPr txBox="1"/>
          <p:nvPr/>
        </p:nvSpPr>
        <p:spPr>
          <a:xfrm>
            <a:off x="2183109" y="5013547"/>
            <a:ext cx="8011487" cy="1692771"/>
          </a:xfrm>
          <a:prstGeom prst="rect">
            <a:avLst/>
          </a:prstGeom>
          <a:noFill/>
        </p:spPr>
        <p:txBody>
          <a:bodyPr wrap="square" lIns="91440" tIns="45720" rIns="91440" bIns="45720" rtlCol="0" anchor="t">
            <a:spAutoFit/>
          </a:bodyPr>
          <a:lstStyle/>
          <a:p>
            <a:pPr algn="ctr"/>
            <a:r>
              <a:rPr lang="tr-TR" sz="4000" b="1">
                <a:latin typeface="Times New Roman"/>
                <a:ea typeface="Cambria"/>
                <a:cs typeface="Times New Roman"/>
              </a:rPr>
              <a:t>7326  SAYILI YAPILANDIRMA</a:t>
            </a:r>
            <a:endParaRPr lang="tr-TR" sz="4000" b="1">
              <a:latin typeface="Times New Roman"/>
              <a:ea typeface="Cambria" panose="02040503050406030204" pitchFamily="18" charset="0"/>
              <a:cs typeface="Times New Roman"/>
            </a:endParaRPr>
          </a:p>
          <a:p>
            <a:pPr algn="ctr"/>
            <a:r>
              <a:rPr lang="tr-TR" sz="4000" b="1">
                <a:latin typeface="Times New Roman"/>
                <a:ea typeface="Cambria"/>
                <a:cs typeface="Times New Roman"/>
              </a:rPr>
              <a:t>KANUNU</a:t>
            </a:r>
          </a:p>
          <a:p>
            <a:pPr algn="ctr"/>
            <a:r>
              <a:rPr lang="tr-TR" sz="2400">
                <a:latin typeface="Times New Roman"/>
                <a:ea typeface="Cambria"/>
                <a:cs typeface="Times New Roman"/>
              </a:rPr>
              <a:t>HAZİRAN 2021</a:t>
            </a:r>
          </a:p>
        </p:txBody>
      </p:sp>
    </p:spTree>
    <p:extLst>
      <p:ext uri="{BB962C8B-B14F-4D97-AF65-F5344CB8AC3E}">
        <p14:creationId xmlns:p14="http://schemas.microsoft.com/office/powerpoint/2010/main" val="1489707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3">
            <a:extLst>
              <a:ext uri="{FF2B5EF4-FFF2-40B4-BE49-F238E27FC236}">
                <a16:creationId xmlns:a16="http://schemas.microsoft.com/office/drawing/2014/main" id="{72030BEF-CA96-4335-9D55-C4D352418B75}"/>
              </a:ext>
            </a:extLst>
          </p:cNvPr>
          <p:cNvSpPr txBox="1">
            <a:spLocks/>
          </p:cNvSpPr>
          <p:nvPr/>
        </p:nvSpPr>
        <p:spPr>
          <a:xfrm>
            <a:off x="746620" y="1329309"/>
            <a:ext cx="10838576" cy="4844988"/>
          </a:xfrm>
          <a:prstGeom prst="rect">
            <a:avLst/>
          </a:prstGeom>
        </p:spPr>
        <p:txBody>
          <a:bodyPr vert="horz" lIns="91440" tIns="45720" rIns="91440" bIns="45720" rtlCol="0" anchor="t">
            <a:noAutofit/>
          </a:bodyPr>
          <a:lstStyle>
            <a:lvl1pPr marL="171450" indent="-171450" algn="l" defTabSz="685800" rtl="0" eaLnBrk="1" latinLnBrk="0" hangingPunct="1">
              <a:lnSpc>
                <a:spcPct val="90000"/>
              </a:lnSpc>
              <a:spcBef>
                <a:spcPts val="750"/>
              </a:spcBef>
              <a:buClr>
                <a:schemeClr val="accent5">
                  <a:lumMod val="75000"/>
                </a:schemeClr>
              </a:buClr>
              <a:buFont typeface="Wingdings" panose="05000000000000000000" pitchFamily="2" charset="2"/>
              <a:buChar char="Ø"/>
              <a:defRPr sz="2000" kern="1200">
                <a:solidFill>
                  <a:schemeClr val="tx1"/>
                </a:solidFill>
                <a:latin typeface="Cambria" panose="02040503050406030204" pitchFamily="18" charset="0"/>
                <a:ea typeface="Cambria" panose="02040503050406030204" pitchFamily="18" charset="0"/>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defTabSz="914400">
              <a:lnSpc>
                <a:spcPct val="115000"/>
              </a:lnSpc>
              <a:buClrTx/>
            </a:pPr>
            <a:r>
              <a:rPr lang="tr-TR">
                <a:latin typeface="Times New Roman"/>
                <a:ea typeface="Cambria"/>
                <a:cs typeface="Times New Roman"/>
              </a:rPr>
              <a:t>Kanunun yayımı tarihinden önce asıllarının tamamı ödenmiş alacakların, </a:t>
            </a:r>
            <a:r>
              <a:rPr lang="tr-TR" err="1">
                <a:latin typeface="Times New Roman"/>
                <a:ea typeface="Cambria"/>
                <a:cs typeface="Times New Roman"/>
              </a:rPr>
              <a:t>fer’ilerinin</a:t>
            </a:r>
            <a:r>
              <a:rPr lang="tr-TR">
                <a:latin typeface="Times New Roman"/>
                <a:ea typeface="Cambria"/>
                <a:cs typeface="Times New Roman"/>
              </a:rPr>
              <a:t> %40’ının ödenmesi halinde kalan %60’ı silinecektir.</a:t>
            </a:r>
          </a:p>
          <a:p>
            <a:pPr algn="just" defTabSz="914400">
              <a:lnSpc>
                <a:spcPct val="115000"/>
              </a:lnSpc>
              <a:buClrTx/>
            </a:pPr>
            <a:r>
              <a:rPr lang="tr-TR" b="1">
                <a:latin typeface="Times New Roman"/>
                <a:ea typeface="Cambria"/>
                <a:cs typeface="Times New Roman"/>
              </a:rPr>
              <a:t>Örnek</a:t>
            </a:r>
            <a:r>
              <a:rPr lang="tr-TR">
                <a:latin typeface="Times New Roman"/>
                <a:ea typeface="Cambria"/>
                <a:cs typeface="Times New Roman"/>
              </a:rPr>
              <a:t>; </a:t>
            </a:r>
          </a:p>
          <a:p>
            <a:pPr lvl="1" algn="just" defTabSz="914400">
              <a:lnSpc>
                <a:spcPct val="115000"/>
              </a:lnSpc>
              <a:buFont typeface="Wingdings" panose="05000000000000000000" pitchFamily="2" charset="2"/>
              <a:buChar char="§"/>
            </a:pPr>
            <a:r>
              <a:rPr lang="tr-TR" sz="2000">
                <a:latin typeface="Times New Roman"/>
                <a:cs typeface="Times New Roman"/>
              </a:rPr>
              <a:t>30.4.2021 tarihinden önce prim aslı ödenmiş ve geriye yapılandırma kapsamında hesaplanan </a:t>
            </a:r>
          </a:p>
          <a:p>
            <a:pPr lvl="1" algn="just" defTabSz="914400">
              <a:lnSpc>
                <a:spcPct val="114999"/>
              </a:lnSpc>
              <a:buFont typeface="Wingdings" panose="05000000000000000000" pitchFamily="2" charset="2"/>
              <a:buChar char="§"/>
            </a:pPr>
            <a:r>
              <a:rPr lang="tr-TR" sz="2000">
                <a:latin typeface="Times New Roman"/>
                <a:cs typeface="Times New Roman"/>
              </a:rPr>
              <a:t>800 TL gecikme zammı ve cezası kalmış borcun yapılandırılması halinde,</a:t>
            </a:r>
            <a:endParaRPr lang="tr-TR">
              <a:cs typeface="Calibri" panose="020F0502020204030204"/>
            </a:endParaRPr>
          </a:p>
          <a:p>
            <a:pPr lvl="1" algn="just" defTabSz="914400">
              <a:lnSpc>
                <a:spcPct val="115000"/>
              </a:lnSpc>
              <a:buFont typeface="Wingdings" panose="05000000000000000000" pitchFamily="2" charset="2"/>
              <a:buChar char="§"/>
            </a:pPr>
            <a:r>
              <a:rPr lang="tr-TR" sz="2000" b="1">
                <a:latin typeface="Times New Roman"/>
                <a:cs typeface="Times New Roman"/>
              </a:rPr>
              <a:t>480 TL'lik borç terkin edilecek</a:t>
            </a:r>
            <a:r>
              <a:rPr lang="tr-TR" sz="2000">
                <a:latin typeface="Times New Roman"/>
                <a:cs typeface="Times New Roman"/>
              </a:rPr>
              <a:t> kalan 320 TL borç peşin veya taksitler halinde ödenebilecektir.</a:t>
            </a:r>
          </a:p>
          <a:p>
            <a:pPr lvl="1" algn="just" defTabSz="914400">
              <a:lnSpc>
                <a:spcPct val="115000"/>
              </a:lnSpc>
              <a:buFont typeface="Wingdings" panose="05000000000000000000" pitchFamily="2" charset="2"/>
              <a:buChar char="§"/>
            </a:pPr>
            <a:r>
              <a:rPr lang="tr-TR" sz="2000">
                <a:latin typeface="Times New Roman"/>
                <a:cs typeface="Times New Roman"/>
              </a:rPr>
              <a:t>Borcun 1.11.2021 tarihine kadar peşin ödenmesi halinde 320 TL ödenecek,</a:t>
            </a:r>
          </a:p>
          <a:p>
            <a:pPr lvl="1" algn="just" defTabSz="914400">
              <a:lnSpc>
                <a:spcPct val="115000"/>
              </a:lnSpc>
              <a:buFont typeface="Wingdings" panose="05000000000000000000" pitchFamily="2" charset="2"/>
              <a:buChar char="§"/>
            </a:pPr>
            <a:r>
              <a:rPr lang="tr-TR" sz="2000">
                <a:latin typeface="Times New Roman"/>
                <a:cs typeface="Times New Roman"/>
              </a:rPr>
              <a:t>Taksitle ödenmesi halinde tercih edilen taksit sayısına ilişkin katsayı uygulanacaktır.</a:t>
            </a:r>
          </a:p>
          <a:p>
            <a:pPr lvl="1" algn="just" defTabSz="914400">
              <a:lnSpc>
                <a:spcPct val="115000"/>
              </a:lnSpc>
              <a:buFont typeface="Wingdings" panose="05000000000000000000" pitchFamily="2" charset="2"/>
              <a:buChar char="§"/>
            </a:pPr>
            <a:r>
              <a:rPr lang="tr-TR" sz="2000">
                <a:latin typeface="Times New Roman"/>
                <a:cs typeface="Times New Roman"/>
              </a:rPr>
              <a:t>30.4.2021 tarihinden öncesine ilişkin olup süresinde Kuruma intikal ettirilmeyen tarımsal kesinti tutarlarının Yİ-ÜFE ile güncellenmesi neticesinde hesaplanacak tutarın Kanunda belirtilen süre ve şekilde ödenmesi halinde bu borçlara gecikme cezası ve gecikme zammı uygulanmayacaktır.</a:t>
            </a:r>
          </a:p>
          <a:p>
            <a:pPr marL="342900" lvl="1" indent="0" algn="just" defTabSz="914400">
              <a:lnSpc>
                <a:spcPct val="115000"/>
              </a:lnSpc>
              <a:buClr>
                <a:srgbClr val="C00000"/>
              </a:buClr>
              <a:buNone/>
            </a:pPr>
            <a:endParaRPr lang="tr-TR" sz="2000">
              <a:latin typeface="Times New Roman" panose="02020603050405020304" pitchFamily="18" charset="0"/>
              <a:cs typeface="Times New Roman" panose="02020603050405020304" pitchFamily="18" charset="0"/>
            </a:endParaRPr>
          </a:p>
          <a:p>
            <a:pPr marL="342900" lvl="1" indent="0" algn="just" defTabSz="914400">
              <a:lnSpc>
                <a:spcPct val="115000"/>
              </a:lnSpc>
              <a:buClr>
                <a:srgbClr val="C00000"/>
              </a:buClr>
              <a:buNone/>
            </a:pPr>
            <a:endParaRPr lang="tr-TR" sz="2400">
              <a:latin typeface="Times New Roman" panose="02020603050405020304" pitchFamily="18" charset="0"/>
              <a:cs typeface="Times New Roman" panose="02020603050405020304" pitchFamily="18" charset="0"/>
            </a:endParaRPr>
          </a:p>
          <a:p>
            <a:pPr marL="0" indent="0" algn="just" defTabSz="914400">
              <a:lnSpc>
                <a:spcPct val="115000"/>
              </a:lnSpc>
              <a:buClr>
                <a:srgbClr val="C00000"/>
              </a:buClr>
              <a:buFont typeface="Wingdings" panose="05000000000000000000" pitchFamily="2" charset="2"/>
              <a:buNone/>
            </a:pPr>
            <a:endParaRPr lang="tr-TR" sz="2400">
              <a:latin typeface="Times New Roman" panose="02020603050405020304" pitchFamily="18" charset="0"/>
              <a:cs typeface="Times New Roman" panose="02020603050405020304" pitchFamily="18" charset="0"/>
            </a:endParaRPr>
          </a:p>
        </p:txBody>
      </p:sp>
      <p:sp>
        <p:nvSpPr>
          <p:cNvPr id="6" name="Unvan 1">
            <a:extLst>
              <a:ext uri="{FF2B5EF4-FFF2-40B4-BE49-F238E27FC236}">
                <a16:creationId xmlns:a16="http://schemas.microsoft.com/office/drawing/2014/main" id="{D71F6CA2-F091-4597-AB94-0AA196B3EDE4}"/>
              </a:ext>
            </a:extLst>
          </p:cNvPr>
          <p:cNvSpPr>
            <a:spLocks noGrp="1"/>
          </p:cNvSpPr>
          <p:nvPr>
            <p:ph type="title"/>
          </p:nvPr>
        </p:nvSpPr>
        <p:spPr>
          <a:xfrm>
            <a:off x="4741147" y="129044"/>
            <a:ext cx="7189897" cy="505983"/>
          </a:xfrm>
        </p:spPr>
        <p:txBody>
          <a:bodyPr>
            <a:noAutofit/>
          </a:bodyPr>
          <a:lstStyle/>
          <a:p>
            <a:r>
              <a:rPr lang="tr-TR" sz="3200" b="1">
                <a:solidFill>
                  <a:schemeClr val="bg1"/>
                </a:solidFill>
                <a:latin typeface="Times New Roman" panose="02020603050405020304" pitchFamily="18" charset="0"/>
                <a:cs typeface="Times New Roman" panose="02020603050405020304" pitchFamily="18" charset="0"/>
              </a:rPr>
              <a:t>ASLI ÖDENMİŞ FER’İ ALACAKLAR </a:t>
            </a:r>
          </a:p>
        </p:txBody>
      </p:sp>
    </p:spTree>
    <p:extLst>
      <p:ext uri="{BB962C8B-B14F-4D97-AF65-F5344CB8AC3E}">
        <p14:creationId xmlns:p14="http://schemas.microsoft.com/office/powerpoint/2010/main" val="1251700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çerik Yer Tutucusu 3">
            <a:extLst>
              <a:ext uri="{FF2B5EF4-FFF2-40B4-BE49-F238E27FC236}">
                <a16:creationId xmlns:a16="http://schemas.microsoft.com/office/drawing/2014/main" id="{0E9D212F-7C6D-4127-B119-6C20AC70CBD4}"/>
              </a:ext>
            </a:extLst>
          </p:cNvPr>
          <p:cNvSpPr txBox="1">
            <a:spLocks/>
          </p:cNvSpPr>
          <p:nvPr/>
        </p:nvSpPr>
        <p:spPr>
          <a:xfrm>
            <a:off x="402672" y="948572"/>
            <a:ext cx="7801762" cy="5418672"/>
          </a:xfrm>
          <a:prstGeom prst="rect">
            <a:avLst/>
          </a:prstGeom>
        </p:spPr>
        <p:txBody>
          <a:bodyPr vert="horz" lIns="91440" tIns="45720" rIns="91440" bIns="45720" rtlCol="0" anchor="t">
            <a:noAutofit/>
          </a:bodyPr>
          <a:lstStyle>
            <a:lvl1pPr marL="171450" indent="-171450" algn="l" defTabSz="685800" rtl="0" eaLnBrk="1" latinLnBrk="0" hangingPunct="1">
              <a:lnSpc>
                <a:spcPct val="90000"/>
              </a:lnSpc>
              <a:spcBef>
                <a:spcPts val="750"/>
              </a:spcBef>
              <a:buClr>
                <a:schemeClr val="accent5">
                  <a:lumMod val="75000"/>
                </a:schemeClr>
              </a:buClr>
              <a:buFont typeface="Wingdings" panose="05000000000000000000" pitchFamily="2" charset="2"/>
              <a:buChar char="Ø"/>
              <a:defRPr sz="2000" kern="1200">
                <a:solidFill>
                  <a:schemeClr val="tx1"/>
                </a:solidFill>
                <a:latin typeface="Cambria" panose="02040503050406030204" pitchFamily="18" charset="0"/>
                <a:ea typeface="Cambria" panose="02040503050406030204" pitchFamily="18" charset="0"/>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defTabSz="914400">
              <a:lnSpc>
                <a:spcPct val="115000"/>
              </a:lnSpc>
              <a:buClrTx/>
            </a:pPr>
            <a:r>
              <a:rPr lang="tr-TR" sz="1800">
                <a:latin typeface="Times New Roman" panose="02020603050405020304" pitchFamily="18" charset="0"/>
                <a:cs typeface="Times New Roman" panose="02020603050405020304" pitchFamily="18" charset="0"/>
              </a:rPr>
              <a:t>Belediyeler ve bunlara bağlı kamu tüzel kişiliğini haiz kuruluşlarca yapılandırılan borçlar peşin ya da tercih edecekleri 120 aya kadar  eşit taksitte </a:t>
            </a:r>
            <a:r>
              <a:rPr lang="tr-TR" sz="1800">
                <a:solidFill>
                  <a:srgbClr val="0070C0"/>
                </a:solidFill>
                <a:latin typeface="Times New Roman" panose="02020603050405020304" pitchFamily="18" charset="0"/>
                <a:cs typeface="Times New Roman" panose="02020603050405020304" pitchFamily="18" charset="0"/>
              </a:rPr>
              <a:t>(belediye iktisadi teşekkülleri iki ayda bir olmak üzere 18 eşit taksitle) </a:t>
            </a:r>
            <a:r>
              <a:rPr lang="tr-TR" sz="1800">
                <a:latin typeface="Times New Roman" panose="02020603050405020304" pitchFamily="18" charset="0"/>
                <a:cs typeface="Times New Roman" panose="02020603050405020304" pitchFamily="18" charset="0"/>
              </a:rPr>
              <a:t>aylık taksitler halinde  ödenebilecektir. </a:t>
            </a:r>
          </a:p>
          <a:p>
            <a:pPr lvl="1" algn="just" defTabSz="914400">
              <a:lnSpc>
                <a:spcPct val="115000"/>
              </a:lnSpc>
              <a:buFont typeface="Wingdings" panose="05000000000000000000" pitchFamily="2" charset="2"/>
              <a:buChar char="§"/>
            </a:pPr>
            <a:r>
              <a:rPr lang="tr-TR">
                <a:latin typeface="Times New Roman" panose="02020603050405020304" pitchFamily="18" charset="0"/>
                <a:cs typeface="Times New Roman" panose="02020603050405020304" pitchFamily="18" charset="0"/>
              </a:rPr>
              <a:t>Taksitler 5779 sayılı Kanundaki %40 oranı dikkate alınmaksızın genel bütçe paylarından kesilecektir.</a:t>
            </a:r>
          </a:p>
          <a:p>
            <a:pPr lvl="1" algn="just" defTabSz="914400">
              <a:lnSpc>
                <a:spcPct val="115000"/>
              </a:lnSpc>
              <a:buFont typeface="Wingdings" panose="05000000000000000000" pitchFamily="2" charset="2"/>
              <a:buChar char="§"/>
            </a:pPr>
            <a:r>
              <a:rPr lang="tr-TR">
                <a:latin typeface="Times New Roman" panose="02020603050405020304" pitchFamily="18" charset="0"/>
                <a:cs typeface="Times New Roman" panose="02020603050405020304" pitchFamily="18" charset="0"/>
              </a:rPr>
              <a:t>Kesinti tutarı genel bütçe vergi gelirleri tahsilat toplamı üzerinden ayrılan payların %50’sini geçemeyecektir.</a:t>
            </a:r>
          </a:p>
          <a:p>
            <a:pPr lvl="1" algn="just" defTabSz="914400">
              <a:lnSpc>
                <a:spcPct val="115000"/>
              </a:lnSpc>
              <a:buFont typeface="Wingdings" panose="05000000000000000000" pitchFamily="2" charset="2"/>
              <a:buChar char="§"/>
            </a:pPr>
            <a:r>
              <a:rPr lang="tr-TR">
                <a:latin typeface="Times"/>
                <a:cs typeface="Times"/>
              </a:rPr>
              <a:t>Kesintilerin Cumhurbaşkanı tarafından durdurulması halinde bunlar ihlal nedeni sayılmayacak ve taksit ödeme süresinin sonundan itibaren faiz ve </a:t>
            </a:r>
            <a:r>
              <a:rPr lang="tr-TR">
                <a:latin typeface="Times"/>
                <a:ea typeface="+mn-lt"/>
                <a:cs typeface="+mn-lt"/>
              </a:rPr>
              <a:t>katsayı</a:t>
            </a:r>
            <a:r>
              <a:rPr lang="tr-TR">
                <a:latin typeface="Times"/>
                <a:cs typeface="Times"/>
              </a:rPr>
              <a:t> uygulanmadan aylık olarak paylardan kesilecektir.</a:t>
            </a:r>
            <a:endParaRPr lang="tr-TR">
              <a:latin typeface="Times New Roman" panose="02020603050405020304" pitchFamily="18" charset="0"/>
              <a:cs typeface="Times New Roman" panose="02020603050405020304" pitchFamily="18" charset="0"/>
            </a:endParaRPr>
          </a:p>
          <a:p>
            <a:pPr lvl="1" algn="just" defTabSz="914400">
              <a:lnSpc>
                <a:spcPct val="115000"/>
              </a:lnSpc>
              <a:buFont typeface="Wingdings" panose="05000000000000000000" pitchFamily="2" charset="2"/>
              <a:buChar char="§"/>
            </a:pPr>
            <a:r>
              <a:rPr lang="tr-TR">
                <a:latin typeface="Times New Roman" panose="02020603050405020304" pitchFamily="18" charset="0"/>
                <a:cs typeface="Times New Roman" panose="02020603050405020304" pitchFamily="18" charset="0"/>
              </a:rPr>
              <a:t>Taksitler genel bütçe paylarını aştığı takdirde eksik kalan tutarlar belediyelerce takip eden ay sonuna kadar vade farkı alınmaksızın ödenecektir.</a:t>
            </a:r>
          </a:p>
          <a:p>
            <a:pPr lvl="1" algn="just" defTabSz="914400">
              <a:lnSpc>
                <a:spcPct val="115000"/>
              </a:lnSpc>
              <a:buFont typeface="Wingdings" panose="05000000000000000000" pitchFamily="2" charset="2"/>
              <a:buChar char="§"/>
            </a:pPr>
            <a:r>
              <a:rPr lang="tr-TR">
                <a:latin typeface="Times New Roman" panose="02020603050405020304" pitchFamily="18" charset="0"/>
                <a:cs typeface="Times New Roman" panose="02020603050405020304" pitchFamily="18" charset="0"/>
              </a:rPr>
              <a:t>Belediyelerce  31.8.2021 tarihine kadar yapılandırmaya başvuru yapılmaması halinde borçları 120 ay üzerinden resen yapılandırılacaktır.</a:t>
            </a:r>
          </a:p>
          <a:p>
            <a:pPr marL="342900" lvl="1" indent="0" algn="just" defTabSz="914400">
              <a:lnSpc>
                <a:spcPct val="115000"/>
              </a:lnSpc>
              <a:buClr>
                <a:srgbClr val="C00000"/>
              </a:buClr>
              <a:buFont typeface="Arial" panose="020B0604020202020204" pitchFamily="34" charset="0"/>
              <a:buNone/>
            </a:pPr>
            <a:endParaRPr lang="tr-TR">
              <a:highlight>
                <a:srgbClr val="FFFF00"/>
              </a:highlight>
              <a:latin typeface="Times New Roman" panose="02020603050405020304" pitchFamily="18" charset="0"/>
              <a:cs typeface="Times New Roman" panose="02020603050405020304" pitchFamily="18" charset="0"/>
            </a:endParaRPr>
          </a:p>
        </p:txBody>
      </p:sp>
      <p:sp>
        <p:nvSpPr>
          <p:cNvPr id="10" name="Unvan 1">
            <a:extLst>
              <a:ext uri="{FF2B5EF4-FFF2-40B4-BE49-F238E27FC236}">
                <a16:creationId xmlns:a16="http://schemas.microsoft.com/office/drawing/2014/main" id="{882F95A6-17DD-41EE-B113-C9FB224CCE0B}"/>
              </a:ext>
            </a:extLst>
          </p:cNvPr>
          <p:cNvSpPr txBox="1">
            <a:spLocks/>
          </p:cNvSpPr>
          <p:nvPr/>
        </p:nvSpPr>
        <p:spPr>
          <a:xfrm>
            <a:off x="4211274" y="96868"/>
            <a:ext cx="7726260" cy="505983"/>
          </a:xfrm>
          <a:prstGeom prst="rect">
            <a:avLst/>
          </a:prstGeom>
        </p:spPr>
        <p:txBody>
          <a:bodyPr lIns="91440" tIns="45720" rIns="91440" bIns="4572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tr-TR" sz="2800" b="1">
                <a:solidFill>
                  <a:schemeClr val="bg1"/>
                </a:solidFill>
                <a:latin typeface="Times New Roman"/>
                <a:cs typeface="Times New Roman"/>
              </a:rPr>
              <a:t>BELEDİYELER VE BAĞLI KURULUŞLAR</a:t>
            </a:r>
            <a:endParaRPr lang="tr-TR" sz="2800">
              <a:cs typeface="Calibri" panose="020F0502020204030204"/>
            </a:endParaRPr>
          </a:p>
        </p:txBody>
      </p:sp>
      <p:sp>
        <p:nvSpPr>
          <p:cNvPr id="13" name="Metin kutusu 12">
            <a:extLst>
              <a:ext uri="{FF2B5EF4-FFF2-40B4-BE49-F238E27FC236}">
                <a16:creationId xmlns:a16="http://schemas.microsoft.com/office/drawing/2014/main" id="{C02444F9-2DF3-4689-B29D-64BA06772704}"/>
              </a:ext>
            </a:extLst>
          </p:cNvPr>
          <p:cNvSpPr txBox="1"/>
          <p:nvPr/>
        </p:nvSpPr>
        <p:spPr>
          <a:xfrm>
            <a:off x="8531604" y="1409209"/>
            <a:ext cx="3103926" cy="4293483"/>
          </a:xfrm>
          <a:prstGeom prst="rect">
            <a:avLst/>
          </a:prstGeom>
          <a:noFill/>
        </p:spPr>
        <p:txBody>
          <a:bodyPr wrap="square" rtlCol="0">
            <a:spAutoFit/>
          </a:bodyPr>
          <a:lstStyle/>
          <a:p>
            <a:pPr marL="57150" indent="-342900" algn="just">
              <a:buFont typeface="Wingdings" panose="05000000000000000000" pitchFamily="2" charset="2"/>
              <a:buChar char="Ø"/>
            </a:pPr>
            <a:r>
              <a:rPr lang="tr-TR" sz="2100">
                <a:solidFill>
                  <a:srgbClr val="0070C0"/>
                </a:solidFill>
                <a:latin typeface="Times"/>
                <a:cs typeface="Times"/>
              </a:rPr>
              <a:t>Belediyelerin taksitli ödemelerinde aşağıdaki katsayılar kullanılacaktır:</a:t>
            </a:r>
          </a:p>
          <a:p>
            <a:pPr marL="514350" lvl="1" indent="-342900" algn="just">
              <a:buFont typeface="Wingdings" panose="05000000000000000000" pitchFamily="2" charset="2"/>
              <a:buChar char="§"/>
            </a:pPr>
            <a:r>
              <a:rPr lang="fi-FI" sz="2100">
                <a:solidFill>
                  <a:srgbClr val="0070C0"/>
                </a:solidFill>
                <a:latin typeface="Times"/>
                <a:cs typeface="Times"/>
              </a:rPr>
              <a:t>6 taksit için</a:t>
            </a:r>
            <a:r>
              <a:rPr lang="tr-TR" sz="2100">
                <a:solidFill>
                  <a:srgbClr val="0070C0"/>
                </a:solidFill>
                <a:latin typeface="Times"/>
                <a:cs typeface="Times"/>
              </a:rPr>
              <a:t> </a:t>
            </a:r>
            <a:r>
              <a:rPr lang="fi-FI" sz="2100">
                <a:solidFill>
                  <a:srgbClr val="0070C0"/>
                </a:solidFill>
                <a:latin typeface="Times"/>
                <a:cs typeface="Times"/>
              </a:rPr>
              <a:t>(1,045)</a:t>
            </a:r>
            <a:endParaRPr lang="tr-TR" sz="2100">
              <a:solidFill>
                <a:srgbClr val="0070C0"/>
              </a:solidFill>
              <a:latin typeface="Times"/>
              <a:cs typeface="Times"/>
            </a:endParaRPr>
          </a:p>
          <a:p>
            <a:pPr marL="514350" lvl="1" indent="-342900" algn="just">
              <a:buFont typeface="Wingdings" panose="05000000000000000000" pitchFamily="2" charset="2"/>
              <a:buChar char="§"/>
            </a:pPr>
            <a:r>
              <a:rPr lang="fi-FI" sz="2100">
                <a:solidFill>
                  <a:srgbClr val="0070C0"/>
                </a:solidFill>
                <a:latin typeface="Times"/>
                <a:cs typeface="Times"/>
              </a:rPr>
              <a:t>9 taksit için (1,0</a:t>
            </a:r>
            <a:r>
              <a:rPr lang="tr-TR" sz="2100">
                <a:solidFill>
                  <a:srgbClr val="0070C0"/>
                </a:solidFill>
                <a:latin typeface="Times"/>
                <a:cs typeface="Times"/>
              </a:rPr>
              <a:t>675</a:t>
            </a:r>
            <a:r>
              <a:rPr lang="fi-FI" sz="2100">
                <a:solidFill>
                  <a:srgbClr val="0070C0"/>
                </a:solidFill>
                <a:latin typeface="Times"/>
                <a:cs typeface="Times"/>
              </a:rPr>
              <a:t>)</a:t>
            </a:r>
            <a:endParaRPr lang="tr-TR" sz="2100">
              <a:solidFill>
                <a:srgbClr val="0070C0"/>
              </a:solidFill>
              <a:latin typeface="Times"/>
              <a:cs typeface="Times"/>
            </a:endParaRPr>
          </a:p>
          <a:p>
            <a:pPr marL="514350" lvl="1" indent="-342900" algn="just">
              <a:buFont typeface="Wingdings" panose="05000000000000000000" pitchFamily="2" charset="2"/>
              <a:buChar char="§"/>
            </a:pPr>
            <a:r>
              <a:rPr lang="fi-FI" sz="2100">
                <a:solidFill>
                  <a:srgbClr val="0070C0"/>
                </a:solidFill>
                <a:latin typeface="Times"/>
                <a:cs typeface="Times"/>
              </a:rPr>
              <a:t>12 taksit için (1,0</a:t>
            </a:r>
            <a:r>
              <a:rPr lang="tr-TR" sz="2100">
                <a:solidFill>
                  <a:srgbClr val="0070C0"/>
                </a:solidFill>
                <a:latin typeface="Times"/>
                <a:cs typeface="Times"/>
              </a:rPr>
              <a:t>9</a:t>
            </a:r>
            <a:r>
              <a:rPr lang="fi-FI" sz="2100">
                <a:solidFill>
                  <a:srgbClr val="0070C0"/>
                </a:solidFill>
                <a:latin typeface="Times"/>
                <a:cs typeface="Times"/>
              </a:rPr>
              <a:t>)</a:t>
            </a:r>
            <a:endParaRPr lang="tr-TR" sz="2100">
              <a:solidFill>
                <a:srgbClr val="0070C0"/>
              </a:solidFill>
              <a:latin typeface="Times"/>
              <a:cs typeface="Times"/>
            </a:endParaRPr>
          </a:p>
          <a:p>
            <a:pPr marL="514350" lvl="1" indent="-342900" algn="just">
              <a:buFont typeface="Wingdings" panose="05000000000000000000" pitchFamily="2" charset="2"/>
              <a:buChar char="§"/>
            </a:pPr>
            <a:r>
              <a:rPr lang="fi-FI" sz="2100">
                <a:solidFill>
                  <a:srgbClr val="0070C0"/>
                </a:solidFill>
                <a:latin typeface="Times"/>
                <a:cs typeface="Times"/>
              </a:rPr>
              <a:t>18 taksit için (1,</a:t>
            </a:r>
            <a:r>
              <a:rPr lang="tr-TR" sz="2100">
                <a:solidFill>
                  <a:srgbClr val="0070C0"/>
                </a:solidFill>
                <a:latin typeface="Times"/>
                <a:cs typeface="Times"/>
              </a:rPr>
              <a:t>135</a:t>
            </a:r>
            <a:r>
              <a:rPr lang="fi-FI" sz="2100">
                <a:solidFill>
                  <a:srgbClr val="0070C0"/>
                </a:solidFill>
                <a:latin typeface="Times"/>
                <a:cs typeface="Times"/>
              </a:rPr>
              <a:t>)</a:t>
            </a:r>
            <a:endParaRPr lang="tr-TR" sz="2100">
              <a:solidFill>
                <a:srgbClr val="0070C0"/>
              </a:solidFill>
              <a:latin typeface="Times"/>
              <a:cs typeface="Times"/>
            </a:endParaRPr>
          </a:p>
          <a:p>
            <a:pPr marL="514350" lvl="1" indent="-342900" algn="just">
              <a:buFont typeface="Wingdings" panose="05000000000000000000" pitchFamily="2" charset="2"/>
              <a:buChar char="§"/>
            </a:pPr>
            <a:r>
              <a:rPr lang="fi-FI" sz="2100">
                <a:solidFill>
                  <a:srgbClr val="0070C0"/>
                </a:solidFill>
                <a:latin typeface="Times"/>
                <a:cs typeface="Times"/>
              </a:rPr>
              <a:t>24 taksit için (1,1</a:t>
            </a:r>
            <a:r>
              <a:rPr lang="tr-TR" sz="2100">
                <a:solidFill>
                  <a:srgbClr val="0070C0"/>
                </a:solidFill>
                <a:latin typeface="Times"/>
                <a:cs typeface="Times"/>
              </a:rPr>
              <a:t>8</a:t>
            </a:r>
            <a:r>
              <a:rPr lang="fi-FI" sz="2100">
                <a:solidFill>
                  <a:srgbClr val="0070C0"/>
                </a:solidFill>
                <a:latin typeface="Times"/>
                <a:cs typeface="Times"/>
              </a:rPr>
              <a:t>)</a:t>
            </a:r>
            <a:endParaRPr lang="tr-TR" sz="2100">
              <a:solidFill>
                <a:srgbClr val="0070C0"/>
              </a:solidFill>
              <a:latin typeface="Times"/>
              <a:cs typeface="Times"/>
            </a:endParaRPr>
          </a:p>
          <a:p>
            <a:pPr marL="514350" lvl="1" indent="-342900" algn="just">
              <a:buFont typeface="Wingdings" panose="05000000000000000000" pitchFamily="2" charset="2"/>
              <a:buChar char="§"/>
            </a:pPr>
            <a:r>
              <a:rPr lang="fi-FI" sz="2100">
                <a:solidFill>
                  <a:srgbClr val="0070C0"/>
                </a:solidFill>
                <a:latin typeface="Times"/>
                <a:cs typeface="Times"/>
              </a:rPr>
              <a:t>36 taksit için (1,</a:t>
            </a:r>
            <a:r>
              <a:rPr lang="tr-TR" sz="2100">
                <a:solidFill>
                  <a:srgbClr val="0070C0"/>
                </a:solidFill>
                <a:latin typeface="Times"/>
                <a:cs typeface="Times"/>
              </a:rPr>
              <a:t>27</a:t>
            </a:r>
            <a:r>
              <a:rPr lang="fi-FI" sz="2100">
                <a:solidFill>
                  <a:srgbClr val="0070C0"/>
                </a:solidFill>
                <a:latin typeface="Times"/>
                <a:cs typeface="Times"/>
              </a:rPr>
              <a:t>)</a:t>
            </a:r>
            <a:endParaRPr lang="tr-TR" sz="2100">
              <a:solidFill>
                <a:srgbClr val="0070C0"/>
              </a:solidFill>
              <a:latin typeface="Times"/>
              <a:cs typeface="Times"/>
            </a:endParaRPr>
          </a:p>
          <a:p>
            <a:pPr marL="514350" lvl="1" indent="-342900" algn="just">
              <a:buFont typeface="Wingdings" panose="05000000000000000000" pitchFamily="2" charset="2"/>
              <a:buChar char="§"/>
            </a:pPr>
            <a:r>
              <a:rPr lang="fi-FI" sz="2100">
                <a:solidFill>
                  <a:srgbClr val="0070C0"/>
                </a:solidFill>
                <a:latin typeface="Times"/>
                <a:cs typeface="Times"/>
              </a:rPr>
              <a:t>48 taksit için (1,</a:t>
            </a:r>
            <a:r>
              <a:rPr lang="tr-TR" sz="2100">
                <a:solidFill>
                  <a:srgbClr val="0070C0"/>
                </a:solidFill>
                <a:latin typeface="Times"/>
                <a:cs typeface="Times"/>
              </a:rPr>
              <a:t>36</a:t>
            </a:r>
            <a:r>
              <a:rPr lang="fi-FI" sz="2100">
                <a:solidFill>
                  <a:srgbClr val="0070C0"/>
                </a:solidFill>
                <a:latin typeface="Times"/>
                <a:cs typeface="Times"/>
              </a:rPr>
              <a:t>)</a:t>
            </a:r>
            <a:endParaRPr lang="tr-TR" sz="2100">
              <a:solidFill>
                <a:srgbClr val="0070C0"/>
              </a:solidFill>
              <a:latin typeface="Times"/>
              <a:cs typeface="Times"/>
            </a:endParaRPr>
          </a:p>
          <a:p>
            <a:pPr marL="514350" lvl="1" indent="-342900" algn="just">
              <a:buFont typeface="Wingdings" panose="05000000000000000000" pitchFamily="2" charset="2"/>
              <a:buChar char="§"/>
            </a:pPr>
            <a:r>
              <a:rPr lang="fi-FI" sz="2100">
                <a:solidFill>
                  <a:srgbClr val="0070C0"/>
                </a:solidFill>
                <a:latin typeface="Times"/>
                <a:cs typeface="Times"/>
              </a:rPr>
              <a:t>60 taksit için (1,</a:t>
            </a:r>
            <a:r>
              <a:rPr lang="tr-TR" sz="2100">
                <a:solidFill>
                  <a:srgbClr val="0070C0"/>
                </a:solidFill>
                <a:latin typeface="Times"/>
                <a:cs typeface="Times"/>
              </a:rPr>
              <a:t>45</a:t>
            </a:r>
            <a:r>
              <a:rPr lang="fi-FI" sz="2100">
                <a:solidFill>
                  <a:srgbClr val="0070C0"/>
                </a:solidFill>
                <a:latin typeface="Times"/>
                <a:cs typeface="Times"/>
              </a:rPr>
              <a:t>)</a:t>
            </a:r>
            <a:endParaRPr lang="tr-TR" sz="2100">
              <a:solidFill>
                <a:srgbClr val="0070C0"/>
              </a:solidFill>
              <a:latin typeface="Times"/>
              <a:cs typeface="Times"/>
            </a:endParaRPr>
          </a:p>
          <a:p>
            <a:pPr marL="514350" lvl="1" indent="-342900" algn="just">
              <a:buFont typeface="Wingdings" panose="05000000000000000000" pitchFamily="2" charset="2"/>
              <a:buChar char="§"/>
            </a:pPr>
            <a:r>
              <a:rPr lang="fi-FI" sz="2100">
                <a:solidFill>
                  <a:srgbClr val="0070C0"/>
                </a:solidFill>
                <a:latin typeface="Times"/>
                <a:cs typeface="Times"/>
              </a:rPr>
              <a:t>72 taksit için (1,</a:t>
            </a:r>
            <a:r>
              <a:rPr lang="tr-TR" sz="2100">
                <a:solidFill>
                  <a:srgbClr val="0070C0"/>
                </a:solidFill>
                <a:latin typeface="Times"/>
                <a:cs typeface="Times"/>
              </a:rPr>
              <a:t>54</a:t>
            </a:r>
            <a:r>
              <a:rPr lang="fi-FI" sz="2100">
                <a:solidFill>
                  <a:srgbClr val="0070C0"/>
                </a:solidFill>
                <a:latin typeface="Times"/>
                <a:cs typeface="Times"/>
              </a:rPr>
              <a:t>)</a:t>
            </a:r>
            <a:endParaRPr lang="tr-TR" sz="2100">
              <a:solidFill>
                <a:srgbClr val="0070C0"/>
              </a:solidFill>
              <a:latin typeface="Times"/>
              <a:cs typeface="Times"/>
            </a:endParaRPr>
          </a:p>
          <a:p>
            <a:pPr marL="514350" lvl="1" indent="-342900" algn="just">
              <a:buFont typeface="Wingdings" panose="05000000000000000000" pitchFamily="2" charset="2"/>
              <a:buChar char="§"/>
            </a:pPr>
            <a:r>
              <a:rPr lang="fi-FI" sz="2100">
                <a:solidFill>
                  <a:srgbClr val="0070C0"/>
                </a:solidFill>
                <a:latin typeface="Times"/>
                <a:cs typeface="Times"/>
              </a:rPr>
              <a:t>1</a:t>
            </a:r>
            <a:r>
              <a:rPr lang="tr-TR" sz="2100">
                <a:solidFill>
                  <a:srgbClr val="0070C0"/>
                </a:solidFill>
                <a:latin typeface="Times"/>
                <a:cs typeface="Times"/>
              </a:rPr>
              <a:t>20 </a:t>
            </a:r>
            <a:r>
              <a:rPr lang="fi-FI" sz="2100">
                <a:solidFill>
                  <a:srgbClr val="0070C0"/>
                </a:solidFill>
                <a:latin typeface="Times"/>
                <a:cs typeface="Times"/>
              </a:rPr>
              <a:t>taksit için (1,</a:t>
            </a:r>
            <a:r>
              <a:rPr lang="tr-TR" sz="2100">
                <a:solidFill>
                  <a:srgbClr val="0070C0"/>
                </a:solidFill>
                <a:latin typeface="Times"/>
                <a:cs typeface="Times"/>
              </a:rPr>
              <a:t>9</a:t>
            </a:r>
            <a:r>
              <a:rPr lang="fi-FI" sz="2100">
                <a:solidFill>
                  <a:srgbClr val="0070C0"/>
                </a:solidFill>
                <a:latin typeface="Times"/>
                <a:cs typeface="Times"/>
              </a:rPr>
              <a:t>)</a:t>
            </a:r>
            <a:endParaRPr lang="tr-TR">
              <a:solidFill>
                <a:srgbClr val="0070C0"/>
              </a:solidFill>
            </a:endParaRPr>
          </a:p>
        </p:txBody>
      </p:sp>
    </p:spTree>
    <p:extLst>
      <p:ext uri="{BB962C8B-B14F-4D97-AF65-F5344CB8AC3E}">
        <p14:creationId xmlns:p14="http://schemas.microsoft.com/office/powerpoint/2010/main" val="39888326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çerik Yer Tutucusu 3">
            <a:extLst>
              <a:ext uri="{FF2B5EF4-FFF2-40B4-BE49-F238E27FC236}">
                <a16:creationId xmlns:a16="http://schemas.microsoft.com/office/drawing/2014/main" id="{F741ABB4-1359-4660-BCF3-F848CE433EC6}"/>
              </a:ext>
            </a:extLst>
          </p:cNvPr>
          <p:cNvSpPr txBox="1">
            <a:spLocks/>
          </p:cNvSpPr>
          <p:nvPr/>
        </p:nvSpPr>
        <p:spPr>
          <a:xfrm>
            <a:off x="714317" y="1298171"/>
            <a:ext cx="5652927" cy="4548956"/>
          </a:xfrm>
          <a:prstGeom prst="rect">
            <a:avLst/>
          </a:prstGeom>
        </p:spPr>
        <p:txBody>
          <a:bodyPr vert="horz" lIns="91440" tIns="45720" rIns="91440" bIns="45720" rtlCol="0" anchor="t">
            <a:noAutofit/>
          </a:bodyPr>
          <a:lstStyle>
            <a:lvl1pPr marL="171450" indent="-171450" algn="l" defTabSz="685800" rtl="0" eaLnBrk="1" latinLnBrk="0" hangingPunct="1">
              <a:lnSpc>
                <a:spcPct val="90000"/>
              </a:lnSpc>
              <a:spcBef>
                <a:spcPts val="750"/>
              </a:spcBef>
              <a:buClr>
                <a:schemeClr val="accent5">
                  <a:lumMod val="75000"/>
                </a:schemeClr>
              </a:buClr>
              <a:buFont typeface="Wingdings" panose="05000000000000000000" pitchFamily="2" charset="2"/>
              <a:buChar char="Ø"/>
              <a:defRPr sz="2000" kern="1200">
                <a:solidFill>
                  <a:schemeClr val="tx1"/>
                </a:solidFill>
                <a:latin typeface="Cambria" panose="02040503050406030204" pitchFamily="18" charset="0"/>
                <a:ea typeface="Cambria" panose="02040503050406030204" pitchFamily="18" charset="0"/>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defTabSz="914400">
              <a:lnSpc>
                <a:spcPct val="115000"/>
              </a:lnSpc>
              <a:buClrTx/>
            </a:pPr>
            <a:r>
              <a:rPr lang="tr-TR" sz="2400">
                <a:latin typeface="Times New Roman"/>
                <a:ea typeface="Cambria"/>
                <a:cs typeface="Times New Roman"/>
              </a:rPr>
              <a:t>İl özel idareleri ve bunlara bağlı kuruluşlara ait borçlar,</a:t>
            </a:r>
          </a:p>
          <a:p>
            <a:pPr algn="just" defTabSz="914400">
              <a:lnSpc>
                <a:spcPct val="115000"/>
              </a:lnSpc>
              <a:buClrTx/>
            </a:pPr>
            <a:r>
              <a:rPr lang="tr-TR" sz="2400">
                <a:latin typeface="Times New Roman"/>
                <a:ea typeface="Cambria"/>
                <a:cs typeface="Times New Roman"/>
              </a:rPr>
              <a:t>Gençlik ve Spor Bakanlığı, Türkiye Futbol Federasyonu ve bağımsız spor federasyonlarına tescil edilmiş olan ve Türkiye’de sportif alanda faaliyette bulunan spor kulüplerine ait borçlar,</a:t>
            </a:r>
          </a:p>
          <a:p>
            <a:pPr algn="just" defTabSz="914400">
              <a:lnSpc>
                <a:spcPct val="115000"/>
              </a:lnSpc>
              <a:buClrTx/>
            </a:pPr>
            <a:r>
              <a:rPr lang="tr-TR" sz="2400">
                <a:latin typeface="Times New Roman"/>
                <a:ea typeface="Cambria"/>
                <a:cs typeface="Times New Roman"/>
              </a:rPr>
              <a:t>Peşin veya 2’şer aylık dönemler halinde azami 36 eşit taksitte ödenebilirler.</a:t>
            </a:r>
          </a:p>
        </p:txBody>
      </p:sp>
      <p:sp>
        <p:nvSpPr>
          <p:cNvPr id="7" name="İçerik Yer Tutucusu 3">
            <a:extLst>
              <a:ext uri="{FF2B5EF4-FFF2-40B4-BE49-F238E27FC236}">
                <a16:creationId xmlns:a16="http://schemas.microsoft.com/office/drawing/2014/main" id="{CE5543A6-2DE5-4846-BF45-4B407C2A4CB0}"/>
              </a:ext>
            </a:extLst>
          </p:cNvPr>
          <p:cNvSpPr txBox="1">
            <a:spLocks/>
          </p:cNvSpPr>
          <p:nvPr/>
        </p:nvSpPr>
        <p:spPr>
          <a:xfrm>
            <a:off x="7650760" y="1300492"/>
            <a:ext cx="4162483" cy="4236242"/>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defTabSz="914400">
              <a:lnSpc>
                <a:spcPct val="115000"/>
              </a:lnSpc>
              <a:buFont typeface="Wingdings" panose="05000000000000000000" pitchFamily="2" charset="2"/>
              <a:buChar char="Ø"/>
            </a:pPr>
            <a:r>
              <a:rPr lang="tr-TR" sz="2400">
                <a:solidFill>
                  <a:srgbClr val="0070C0"/>
                </a:solidFill>
                <a:latin typeface="Times New Roman" panose="02020603050405020304" pitchFamily="18" charset="0"/>
                <a:cs typeface="Times New Roman" panose="02020603050405020304" pitchFamily="18" charset="0"/>
              </a:rPr>
              <a:t>Taksitle ödemelerde aşağıdaki katsayılar kullanılacaktır.</a:t>
            </a:r>
          </a:p>
          <a:p>
            <a:pPr lvl="1" algn="just" defTabSz="914400">
              <a:lnSpc>
                <a:spcPct val="115000"/>
              </a:lnSpc>
              <a:buFont typeface="Wingdings" panose="05000000000000000000" pitchFamily="2" charset="2"/>
              <a:buChar char="§"/>
            </a:pPr>
            <a:r>
              <a:rPr lang="tr-TR" sz="2400">
                <a:solidFill>
                  <a:srgbClr val="0070C0"/>
                </a:solidFill>
                <a:latin typeface="Times New Roman" panose="02020603050405020304" pitchFamily="18" charset="0"/>
                <a:cs typeface="Times New Roman" panose="02020603050405020304" pitchFamily="18" charset="0"/>
              </a:rPr>
              <a:t>6 taksit için (1,09), </a:t>
            </a:r>
          </a:p>
          <a:p>
            <a:pPr lvl="1" algn="just" defTabSz="914400">
              <a:lnSpc>
                <a:spcPct val="115000"/>
              </a:lnSpc>
              <a:buFont typeface="Wingdings" panose="05000000000000000000" pitchFamily="2" charset="2"/>
              <a:buChar char="§"/>
            </a:pPr>
            <a:r>
              <a:rPr lang="tr-TR" sz="2400">
                <a:solidFill>
                  <a:srgbClr val="0070C0"/>
                </a:solidFill>
                <a:latin typeface="Times New Roman" panose="02020603050405020304" pitchFamily="18" charset="0"/>
                <a:cs typeface="Times New Roman" panose="02020603050405020304" pitchFamily="18" charset="0"/>
              </a:rPr>
              <a:t>9 taksit için (1,135), </a:t>
            </a:r>
          </a:p>
          <a:p>
            <a:pPr lvl="1" algn="just" defTabSz="914400">
              <a:lnSpc>
                <a:spcPct val="115000"/>
              </a:lnSpc>
              <a:buFont typeface="Wingdings" panose="05000000000000000000" pitchFamily="2" charset="2"/>
              <a:buChar char="§"/>
            </a:pPr>
            <a:r>
              <a:rPr lang="tr-TR" sz="2400">
                <a:solidFill>
                  <a:srgbClr val="0070C0"/>
                </a:solidFill>
                <a:latin typeface="Times New Roman" panose="02020603050405020304" pitchFamily="18" charset="0"/>
                <a:cs typeface="Times New Roman" panose="02020603050405020304" pitchFamily="18" charset="0"/>
              </a:rPr>
              <a:t>12 taksit için (1,18), </a:t>
            </a:r>
          </a:p>
          <a:p>
            <a:pPr lvl="1" algn="just" defTabSz="914400">
              <a:lnSpc>
                <a:spcPct val="115000"/>
              </a:lnSpc>
              <a:buFont typeface="Wingdings" panose="05000000000000000000" pitchFamily="2" charset="2"/>
              <a:buChar char="§"/>
            </a:pPr>
            <a:r>
              <a:rPr lang="tr-TR" sz="2400">
                <a:solidFill>
                  <a:srgbClr val="0070C0"/>
                </a:solidFill>
                <a:latin typeface="Times New Roman" panose="02020603050405020304" pitchFamily="18" charset="0"/>
                <a:cs typeface="Times New Roman" panose="02020603050405020304" pitchFamily="18" charset="0"/>
              </a:rPr>
              <a:t>18 taksit için (1,27), </a:t>
            </a:r>
          </a:p>
          <a:p>
            <a:pPr lvl="1" algn="just" defTabSz="914400">
              <a:lnSpc>
                <a:spcPct val="115000"/>
              </a:lnSpc>
              <a:buFont typeface="Wingdings" panose="05000000000000000000" pitchFamily="2" charset="2"/>
              <a:buChar char="§"/>
            </a:pPr>
            <a:r>
              <a:rPr lang="fi-FI" sz="2400">
                <a:solidFill>
                  <a:srgbClr val="0070C0"/>
                </a:solidFill>
                <a:latin typeface="Times New Roman" panose="02020603050405020304" pitchFamily="18" charset="0"/>
                <a:cs typeface="Times New Roman" panose="02020603050405020304" pitchFamily="18" charset="0"/>
              </a:rPr>
              <a:t>24 taksit için (1,</a:t>
            </a:r>
            <a:r>
              <a:rPr lang="tr-TR" sz="2400">
                <a:solidFill>
                  <a:srgbClr val="0070C0"/>
                </a:solidFill>
                <a:latin typeface="Times New Roman" panose="02020603050405020304" pitchFamily="18" charset="0"/>
                <a:cs typeface="Times New Roman" panose="02020603050405020304" pitchFamily="18" charset="0"/>
              </a:rPr>
              <a:t>36</a:t>
            </a:r>
            <a:r>
              <a:rPr lang="fi-FI" sz="2400">
                <a:solidFill>
                  <a:srgbClr val="0070C0"/>
                </a:solidFill>
                <a:latin typeface="Times New Roman" panose="02020603050405020304" pitchFamily="18" charset="0"/>
                <a:cs typeface="Times New Roman" panose="02020603050405020304" pitchFamily="18" charset="0"/>
              </a:rPr>
              <a:t>),</a:t>
            </a:r>
          </a:p>
          <a:p>
            <a:pPr lvl="1" algn="just" defTabSz="914400">
              <a:lnSpc>
                <a:spcPct val="115000"/>
              </a:lnSpc>
              <a:buFont typeface="Wingdings" panose="05000000000000000000" pitchFamily="2" charset="2"/>
              <a:buChar char="§"/>
            </a:pPr>
            <a:r>
              <a:rPr lang="fi-FI" sz="2400">
                <a:solidFill>
                  <a:srgbClr val="0070C0"/>
                </a:solidFill>
                <a:latin typeface="Times New Roman" panose="02020603050405020304" pitchFamily="18" charset="0"/>
                <a:cs typeface="Times New Roman" panose="02020603050405020304" pitchFamily="18" charset="0"/>
              </a:rPr>
              <a:t>30 taksit için (1,</a:t>
            </a:r>
            <a:r>
              <a:rPr lang="tr-TR" sz="2400">
                <a:solidFill>
                  <a:srgbClr val="0070C0"/>
                </a:solidFill>
                <a:latin typeface="Times New Roman" panose="02020603050405020304" pitchFamily="18" charset="0"/>
                <a:cs typeface="Times New Roman" panose="02020603050405020304" pitchFamily="18" charset="0"/>
              </a:rPr>
              <a:t>45</a:t>
            </a:r>
            <a:r>
              <a:rPr lang="fi-FI" sz="2400">
                <a:solidFill>
                  <a:srgbClr val="0070C0"/>
                </a:solidFill>
                <a:latin typeface="Times New Roman" panose="02020603050405020304" pitchFamily="18" charset="0"/>
                <a:cs typeface="Times New Roman" panose="02020603050405020304" pitchFamily="18" charset="0"/>
              </a:rPr>
              <a:t>),</a:t>
            </a:r>
          </a:p>
          <a:p>
            <a:pPr lvl="1" algn="just" defTabSz="914400">
              <a:lnSpc>
                <a:spcPct val="115000"/>
              </a:lnSpc>
              <a:buFont typeface="Wingdings" panose="05000000000000000000" pitchFamily="2" charset="2"/>
              <a:buChar char="§"/>
            </a:pPr>
            <a:r>
              <a:rPr lang="fi-FI" sz="2400">
                <a:solidFill>
                  <a:srgbClr val="0070C0"/>
                </a:solidFill>
                <a:latin typeface="Times New Roman" panose="02020603050405020304" pitchFamily="18" charset="0"/>
                <a:cs typeface="Times New Roman" panose="02020603050405020304" pitchFamily="18" charset="0"/>
              </a:rPr>
              <a:t>36 taksit için (1,</a:t>
            </a:r>
            <a:r>
              <a:rPr lang="tr-TR" sz="2400">
                <a:solidFill>
                  <a:srgbClr val="0070C0"/>
                </a:solidFill>
                <a:latin typeface="Times New Roman" panose="02020603050405020304" pitchFamily="18" charset="0"/>
                <a:cs typeface="Times New Roman" panose="02020603050405020304" pitchFamily="18" charset="0"/>
              </a:rPr>
              <a:t>54</a:t>
            </a:r>
            <a:r>
              <a:rPr lang="fi-FI" sz="2400">
                <a:solidFill>
                  <a:srgbClr val="0070C0"/>
                </a:solidFill>
                <a:latin typeface="Times New Roman" panose="02020603050405020304" pitchFamily="18" charset="0"/>
                <a:cs typeface="Times New Roman" panose="02020603050405020304" pitchFamily="18" charset="0"/>
              </a:rPr>
              <a:t>)</a:t>
            </a:r>
            <a:r>
              <a:rPr lang="tr-TR" sz="2400">
                <a:solidFill>
                  <a:srgbClr val="0070C0"/>
                </a:solidFill>
                <a:latin typeface="Times New Roman" panose="02020603050405020304" pitchFamily="18" charset="0"/>
                <a:cs typeface="Times New Roman" panose="02020603050405020304" pitchFamily="18" charset="0"/>
              </a:rPr>
              <a:t>. 	</a:t>
            </a:r>
          </a:p>
          <a:p>
            <a:pPr marL="0" lvl="1" indent="0" algn="just" defTabSz="914400">
              <a:lnSpc>
                <a:spcPct val="115000"/>
              </a:lnSpc>
              <a:spcBef>
                <a:spcPts val="750"/>
              </a:spcBef>
              <a:buClr>
                <a:srgbClr val="C00000"/>
              </a:buClr>
              <a:buFont typeface="Arial" panose="020B0604020202020204" pitchFamily="34" charset="0"/>
              <a:buNone/>
            </a:pPr>
            <a:endParaRPr lang="fi-FI" sz="2400">
              <a:solidFill>
                <a:srgbClr val="0070C0"/>
              </a:solidFill>
              <a:latin typeface="Times New Roman" panose="02020603050405020304" pitchFamily="18" charset="0"/>
              <a:cs typeface="Times New Roman" panose="02020603050405020304" pitchFamily="18" charset="0"/>
            </a:endParaRPr>
          </a:p>
          <a:p>
            <a:pPr algn="just" defTabSz="914400">
              <a:lnSpc>
                <a:spcPct val="115000"/>
              </a:lnSpc>
              <a:buClr>
                <a:srgbClr val="C00000"/>
              </a:buClr>
              <a:buFont typeface="Wingdings" panose="05000000000000000000" pitchFamily="2" charset="2"/>
              <a:buChar char="§"/>
            </a:pPr>
            <a:endParaRPr lang="tr-TR" sz="2400">
              <a:solidFill>
                <a:srgbClr val="0070C0"/>
              </a:solidFill>
              <a:latin typeface="Times New Roman" panose="02020603050405020304" pitchFamily="18" charset="0"/>
              <a:cs typeface="Times New Roman" panose="02020603050405020304" pitchFamily="18" charset="0"/>
            </a:endParaRPr>
          </a:p>
          <a:p>
            <a:pPr algn="just" defTabSz="914400">
              <a:lnSpc>
                <a:spcPct val="115000"/>
              </a:lnSpc>
              <a:buClr>
                <a:srgbClr val="C00000"/>
              </a:buClr>
              <a:buFont typeface="Wingdings" panose="05000000000000000000" pitchFamily="2" charset="2"/>
              <a:buChar char="§"/>
            </a:pPr>
            <a:endParaRPr lang="tr-TR" sz="2400">
              <a:solidFill>
                <a:srgbClr val="0070C0"/>
              </a:solidFill>
              <a:latin typeface="Times New Roman" panose="02020603050405020304" pitchFamily="18" charset="0"/>
              <a:cs typeface="Times New Roman" panose="02020603050405020304" pitchFamily="18" charset="0"/>
            </a:endParaRPr>
          </a:p>
          <a:p>
            <a:pPr marL="342900" indent="-342900" algn="just" defTabSz="914400">
              <a:lnSpc>
                <a:spcPct val="115000"/>
              </a:lnSpc>
              <a:buClr>
                <a:srgbClr val="C00000"/>
              </a:buClr>
              <a:buFont typeface="Wingdings" panose="05000000000000000000" pitchFamily="2" charset="2"/>
              <a:buChar char="§"/>
            </a:pPr>
            <a:endParaRPr lang="tr-TR" sz="2400">
              <a:solidFill>
                <a:srgbClr val="0070C0"/>
              </a:solidFill>
              <a:latin typeface="Times New Roman" panose="02020603050405020304" pitchFamily="18" charset="0"/>
              <a:cs typeface="Times New Roman" panose="02020603050405020304" pitchFamily="18" charset="0"/>
            </a:endParaRPr>
          </a:p>
          <a:p>
            <a:pPr marL="342900" indent="-342900" algn="just" defTabSz="914400">
              <a:lnSpc>
                <a:spcPct val="115000"/>
              </a:lnSpc>
              <a:buClr>
                <a:srgbClr val="C00000"/>
              </a:buClr>
              <a:buFont typeface="Wingdings" panose="05000000000000000000" pitchFamily="2" charset="2"/>
              <a:buChar char="§"/>
            </a:pPr>
            <a:endParaRPr lang="tr-TR" sz="2400">
              <a:solidFill>
                <a:srgbClr val="0070C0"/>
              </a:solidFill>
              <a:latin typeface="Times New Roman" panose="02020603050405020304" pitchFamily="18" charset="0"/>
              <a:cs typeface="Times New Roman" panose="02020603050405020304" pitchFamily="18" charset="0"/>
            </a:endParaRPr>
          </a:p>
        </p:txBody>
      </p:sp>
      <p:sp>
        <p:nvSpPr>
          <p:cNvPr id="8" name="Unvan 1">
            <a:extLst>
              <a:ext uri="{FF2B5EF4-FFF2-40B4-BE49-F238E27FC236}">
                <a16:creationId xmlns:a16="http://schemas.microsoft.com/office/drawing/2014/main" id="{BED6CFDC-2010-4ECE-B424-945EBB636EDB}"/>
              </a:ext>
            </a:extLst>
          </p:cNvPr>
          <p:cNvSpPr txBox="1">
            <a:spLocks/>
          </p:cNvSpPr>
          <p:nvPr/>
        </p:nvSpPr>
        <p:spPr>
          <a:xfrm>
            <a:off x="4259797" y="120655"/>
            <a:ext cx="7642370" cy="505983"/>
          </a:xfrm>
          <a:prstGeom prst="rect">
            <a:avLst/>
          </a:prstGeom>
        </p:spPr>
        <p:txBody>
          <a:bodyPr vert="horz" lIns="91440" tIns="45720" rIns="91440" bIns="45720" rtlCol="0" anchor="ctr">
            <a:noAutofit/>
          </a:bodyPr>
          <a:lstStyle>
            <a:lvl1pPr algn="r" defTabSz="685800" rtl="0" eaLnBrk="1" latinLnBrk="0" hangingPunct="1">
              <a:lnSpc>
                <a:spcPct val="90000"/>
              </a:lnSpc>
              <a:spcBef>
                <a:spcPct val="0"/>
              </a:spcBef>
              <a:buNone/>
              <a:defRPr sz="2800" b="1" kern="1200" baseline="0">
                <a:solidFill>
                  <a:schemeClr val="bg1"/>
                </a:solidFill>
                <a:latin typeface="Cambria" panose="02040503050406030204" pitchFamily="18" charset="0"/>
                <a:ea typeface="Cambria" panose="02040503050406030204" pitchFamily="18" charset="0"/>
                <a:cs typeface="Times New Roman" panose="02020603050405020304" pitchFamily="18" charset="0"/>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tr-TR" b="1" i="0" u="none" strike="noStrike" kern="1200" cap="none" spc="0" normalizeH="0" baseline="0" noProof="0">
                <a:ln>
                  <a:noFill/>
                </a:ln>
                <a:solidFill>
                  <a:sysClr val="window" lastClr="FFFFFF"/>
                </a:solidFill>
                <a:effectLst/>
                <a:uLnTx/>
                <a:uFillTx/>
                <a:latin typeface="Times New Roman" panose="02020603050405020304" pitchFamily="18" charset="0"/>
              </a:rPr>
              <a:t>İL ÖZEL İDARELERİ VE SPOR KULÜPLERİ</a:t>
            </a:r>
          </a:p>
        </p:txBody>
      </p:sp>
      <p:pic>
        <p:nvPicPr>
          <p:cNvPr id="9" name="Resim 8">
            <a:extLst>
              <a:ext uri="{FF2B5EF4-FFF2-40B4-BE49-F238E27FC236}">
                <a16:creationId xmlns:a16="http://schemas.microsoft.com/office/drawing/2014/main" id="{F08709C7-57E8-443F-8A8D-3254295A6517}"/>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foregroundMark x1="79444" y1="63333" x2="79444" y2="63333"/>
                        <a14:foregroundMark x1="75778" y1="61833" x2="75778" y2="61833"/>
                        <a14:foregroundMark x1="78778" y1="57500" x2="78778" y2="57500"/>
                        <a14:foregroundMark x1="81667" y1="58500" x2="81667" y2="58500"/>
                        <a14:foregroundMark x1="76111" y1="58833" x2="76111" y2="58833"/>
                      </a14:backgroundRemoval>
                    </a14:imgEffect>
                  </a14:imgLayer>
                </a14:imgProps>
              </a:ext>
              <a:ext uri="{28A0092B-C50C-407E-A947-70E740481C1C}">
                <a14:useLocalDpi xmlns:a14="http://schemas.microsoft.com/office/drawing/2010/main" val="0"/>
              </a:ext>
            </a:extLst>
          </a:blip>
          <a:stretch>
            <a:fillRect/>
          </a:stretch>
        </p:blipFill>
        <p:spPr>
          <a:xfrm>
            <a:off x="5014832" y="4068682"/>
            <a:ext cx="3988341" cy="2658894"/>
          </a:xfrm>
          <a:prstGeom prst="rect">
            <a:avLst/>
          </a:prstGeom>
        </p:spPr>
      </p:pic>
    </p:spTree>
    <p:extLst>
      <p:ext uri="{BB962C8B-B14F-4D97-AF65-F5344CB8AC3E}">
        <p14:creationId xmlns:p14="http://schemas.microsoft.com/office/powerpoint/2010/main" val="470778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3">
            <a:extLst>
              <a:ext uri="{FF2B5EF4-FFF2-40B4-BE49-F238E27FC236}">
                <a16:creationId xmlns:a16="http://schemas.microsoft.com/office/drawing/2014/main" id="{BFC64AC4-7042-4D62-AACC-E8008280C07B}"/>
              </a:ext>
            </a:extLst>
          </p:cNvPr>
          <p:cNvSpPr txBox="1">
            <a:spLocks/>
          </p:cNvSpPr>
          <p:nvPr/>
        </p:nvSpPr>
        <p:spPr>
          <a:xfrm>
            <a:off x="696285" y="1051013"/>
            <a:ext cx="10746298" cy="5064561"/>
          </a:xfrm>
          <a:prstGeom prst="rect">
            <a:avLst/>
          </a:prstGeom>
        </p:spPr>
        <p:txBody>
          <a:bodyPr vert="horz" lIns="91440" tIns="45720" rIns="91440" bIns="45720" rtlCol="0" anchor="t">
            <a:noAutofit/>
          </a:bodyPr>
          <a:lstStyle>
            <a:lvl1pPr marL="171450" indent="-171450" algn="l" defTabSz="685800" rtl="0" eaLnBrk="1" latinLnBrk="0" hangingPunct="1">
              <a:lnSpc>
                <a:spcPct val="90000"/>
              </a:lnSpc>
              <a:spcBef>
                <a:spcPts val="750"/>
              </a:spcBef>
              <a:buClr>
                <a:schemeClr val="accent5">
                  <a:lumMod val="75000"/>
                </a:schemeClr>
              </a:buClr>
              <a:buFont typeface="Wingdings" panose="05000000000000000000" pitchFamily="2" charset="2"/>
              <a:buChar char="Ø"/>
              <a:defRPr sz="2000" kern="1200">
                <a:solidFill>
                  <a:schemeClr val="tx1"/>
                </a:solidFill>
                <a:latin typeface="Cambria" panose="02040503050406030204" pitchFamily="18" charset="0"/>
                <a:ea typeface="Cambria" panose="02040503050406030204" pitchFamily="18" charset="0"/>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defTabSz="914400">
              <a:lnSpc>
                <a:spcPct val="135000"/>
              </a:lnSpc>
              <a:buClrTx/>
            </a:pPr>
            <a:r>
              <a:rPr lang="tr-TR" b="1">
                <a:solidFill>
                  <a:prstClr val="black"/>
                </a:solidFill>
                <a:latin typeface="Times New Roman"/>
                <a:ea typeface="Cambria"/>
                <a:cs typeface="Times New Roman"/>
              </a:rPr>
              <a:t>Kapsam</a:t>
            </a:r>
          </a:p>
          <a:p>
            <a:pPr lvl="1" algn="just" defTabSz="914400">
              <a:lnSpc>
                <a:spcPct val="135000"/>
              </a:lnSpc>
              <a:buFont typeface="Wingdings" panose="05000000000000000000" pitchFamily="2" charset="2"/>
              <a:buChar char="§"/>
            </a:pPr>
            <a:r>
              <a:rPr lang="tr-TR" sz="2000">
                <a:solidFill>
                  <a:prstClr val="black"/>
                </a:solidFill>
                <a:latin typeface="Times New Roman"/>
                <a:cs typeface="Times New Roman"/>
              </a:rPr>
              <a:t>Yapılandırmaya süresinde başvurmak şartıyla, 30.4.2021 tarihinden önce bitirilmiş özel bina inşaatları ile ihale konusu işlerle ilgili yapılandırma</a:t>
            </a:r>
            <a:r>
              <a:rPr lang="tr-TR" sz="2000">
                <a:latin typeface="Times New Roman"/>
                <a:cs typeface="Times New Roman"/>
              </a:rPr>
              <a:t> ilk taksit ödeme süresinin sonuna kadar tebliğ edilmiş</a:t>
            </a:r>
            <a:r>
              <a:rPr lang="tr-TR" sz="2000">
                <a:solidFill>
                  <a:prstClr val="black"/>
                </a:solidFill>
                <a:latin typeface="Times New Roman"/>
                <a:cs typeface="Times New Roman"/>
              </a:rPr>
              <a:t> ve kanununun yayımı tarihi itibariyle ödenmemiş fark işçilik borçları,</a:t>
            </a:r>
          </a:p>
          <a:p>
            <a:pPr marL="342900" lvl="1" indent="0" algn="just" defTabSz="914400">
              <a:lnSpc>
                <a:spcPct val="135000"/>
              </a:lnSpc>
              <a:buClr>
                <a:srgbClr val="C00000"/>
              </a:buClr>
              <a:buFont typeface="Arial" panose="020B0604020202020204" pitchFamily="34" charset="0"/>
              <a:buNone/>
            </a:pPr>
            <a:r>
              <a:rPr lang="tr-TR" sz="2000">
                <a:solidFill>
                  <a:prstClr val="black"/>
                </a:solidFill>
                <a:latin typeface="Times New Roman"/>
                <a:cs typeface="Times New Roman"/>
              </a:rPr>
              <a:t>yapılandırma kapsamındadır.</a:t>
            </a:r>
          </a:p>
          <a:p>
            <a:pPr algn="just" defTabSz="914400">
              <a:lnSpc>
                <a:spcPct val="135000"/>
              </a:lnSpc>
              <a:buClrTx/>
            </a:pPr>
            <a:r>
              <a:rPr lang="tr-TR" b="1">
                <a:solidFill>
                  <a:prstClr val="black"/>
                </a:solidFill>
                <a:latin typeface="Times New Roman"/>
                <a:ea typeface="Cambria"/>
                <a:cs typeface="Times New Roman"/>
              </a:rPr>
              <a:t>Avantaj</a:t>
            </a:r>
          </a:p>
          <a:p>
            <a:pPr lvl="1" algn="just" defTabSz="914400">
              <a:lnSpc>
                <a:spcPct val="135000"/>
              </a:lnSpc>
              <a:buFont typeface="Wingdings" panose="05000000000000000000" pitchFamily="2" charset="2"/>
              <a:buChar char="§"/>
            </a:pPr>
            <a:r>
              <a:rPr lang="tr-TR" sz="2000">
                <a:solidFill>
                  <a:prstClr val="black"/>
                </a:solidFill>
                <a:latin typeface="Times New Roman"/>
                <a:cs typeface="Times New Roman"/>
              </a:rPr>
              <a:t>Borç Yİ-ÜFE ile tekrar hesaplanacak, peşin veya taksitle ödeme seçeneklerine göre indirimler uygulanacaktır.</a:t>
            </a:r>
          </a:p>
          <a:p>
            <a:pPr lvl="1" algn="just" defTabSz="914400">
              <a:lnSpc>
                <a:spcPct val="135000"/>
              </a:lnSpc>
              <a:buFont typeface="Wingdings" panose="05000000000000000000" pitchFamily="2" charset="2"/>
              <a:buChar char="§"/>
            </a:pPr>
            <a:r>
              <a:rPr lang="tr-TR" sz="2000">
                <a:solidFill>
                  <a:prstClr val="black"/>
                </a:solidFill>
                <a:latin typeface="Times New Roman"/>
                <a:cs typeface="Times New Roman"/>
              </a:rPr>
              <a:t>Peşin veya taksitle borcun tamamının ödenmesi sonrası ilişiksizlik/teminat iadesi belgesi alınabilecektir.</a:t>
            </a:r>
          </a:p>
          <a:p>
            <a:pPr lvl="1" algn="just" defTabSz="914400">
              <a:lnSpc>
                <a:spcPct val="135000"/>
              </a:lnSpc>
              <a:buFont typeface="Wingdings" panose="05000000000000000000" pitchFamily="2" charset="2"/>
              <a:buChar char="§"/>
            </a:pPr>
            <a:r>
              <a:rPr lang="tr-TR" sz="2000">
                <a:solidFill>
                  <a:prstClr val="black"/>
                </a:solidFill>
                <a:latin typeface="Times New Roman"/>
                <a:cs typeface="Times New Roman"/>
              </a:rPr>
              <a:t>Borç teminat karşılığı yapılandırılırsa ilişiksizlik/teminat iadesi belgesi hemen alınabilecektir.</a:t>
            </a:r>
            <a:endParaRPr lang="fi-FI" sz="2000">
              <a:solidFill>
                <a:prstClr val="black"/>
              </a:solidFill>
              <a:latin typeface="Times New Roman"/>
              <a:cs typeface="Times New Roman"/>
            </a:endParaRPr>
          </a:p>
          <a:p>
            <a:pPr algn="just" defTabSz="914400">
              <a:lnSpc>
                <a:spcPct val="115000"/>
              </a:lnSpc>
              <a:buClr>
                <a:srgbClr val="C00000"/>
              </a:buClr>
              <a:buFont typeface="Wingdings" panose="05000000000000000000" pitchFamily="2" charset="2"/>
              <a:buChar char="§"/>
            </a:pPr>
            <a:endParaRPr lang="tr-TR">
              <a:solidFill>
                <a:prstClr val="black"/>
              </a:solidFill>
              <a:latin typeface="Times New Roman" panose="02020603050405020304" pitchFamily="18" charset="0"/>
              <a:cs typeface="Times New Roman" panose="02020603050405020304" pitchFamily="18" charset="0"/>
            </a:endParaRPr>
          </a:p>
          <a:p>
            <a:pPr algn="just" defTabSz="914400">
              <a:lnSpc>
                <a:spcPct val="115000"/>
              </a:lnSpc>
              <a:buClr>
                <a:srgbClr val="C00000"/>
              </a:buClr>
              <a:buFont typeface="Wingdings" panose="05000000000000000000" pitchFamily="2" charset="2"/>
              <a:buChar char="§"/>
            </a:pPr>
            <a:endParaRPr lang="tr-TR">
              <a:solidFill>
                <a:prstClr val="black"/>
              </a:solidFill>
              <a:latin typeface="Times New Roman" panose="02020603050405020304" pitchFamily="18" charset="0"/>
              <a:cs typeface="Times New Roman" panose="02020603050405020304" pitchFamily="18" charset="0"/>
            </a:endParaRPr>
          </a:p>
          <a:p>
            <a:pPr marL="342900" indent="-342900" algn="just" defTabSz="914400">
              <a:lnSpc>
                <a:spcPct val="115000"/>
              </a:lnSpc>
              <a:buClr>
                <a:srgbClr val="C00000"/>
              </a:buClr>
              <a:buFont typeface="Wingdings" panose="05000000000000000000" pitchFamily="2" charset="2"/>
              <a:buChar char="§"/>
            </a:pPr>
            <a:endParaRPr lang="tr-TR">
              <a:solidFill>
                <a:prstClr val="black"/>
              </a:solidFill>
              <a:latin typeface="Times New Roman" panose="02020603050405020304" pitchFamily="18" charset="0"/>
              <a:cs typeface="Times New Roman" panose="02020603050405020304" pitchFamily="18" charset="0"/>
            </a:endParaRPr>
          </a:p>
          <a:p>
            <a:pPr marL="342900" indent="-342900" algn="just" defTabSz="914400">
              <a:lnSpc>
                <a:spcPct val="115000"/>
              </a:lnSpc>
              <a:buClr>
                <a:srgbClr val="C00000"/>
              </a:buClr>
              <a:buFont typeface="Wingdings" panose="05000000000000000000" pitchFamily="2" charset="2"/>
              <a:buChar char="§"/>
            </a:pPr>
            <a:endParaRPr lang="tr-TR">
              <a:solidFill>
                <a:prstClr val="black"/>
              </a:solidFill>
              <a:latin typeface="Times New Roman" panose="02020603050405020304" pitchFamily="18" charset="0"/>
              <a:cs typeface="Times New Roman" panose="02020603050405020304" pitchFamily="18" charset="0"/>
            </a:endParaRPr>
          </a:p>
        </p:txBody>
      </p:sp>
      <p:sp>
        <p:nvSpPr>
          <p:cNvPr id="6" name="Unvan 1">
            <a:extLst>
              <a:ext uri="{FF2B5EF4-FFF2-40B4-BE49-F238E27FC236}">
                <a16:creationId xmlns:a16="http://schemas.microsoft.com/office/drawing/2014/main" id="{F133388C-F604-4853-8202-C40E4D30D8C5}"/>
              </a:ext>
            </a:extLst>
          </p:cNvPr>
          <p:cNvSpPr txBox="1">
            <a:spLocks/>
          </p:cNvSpPr>
          <p:nvPr/>
        </p:nvSpPr>
        <p:spPr>
          <a:xfrm>
            <a:off x="4943661" y="127556"/>
            <a:ext cx="6849473" cy="505983"/>
          </a:xfrm>
          <a:prstGeom prst="rect">
            <a:avLst/>
          </a:prstGeom>
        </p:spPr>
        <p:txBody>
          <a:bodyPr vert="horz" lIns="91440" tIns="45720" rIns="91440" bIns="45720" rtlCol="0" anchor="ctr">
            <a:noAutofit/>
          </a:bodyPr>
          <a:lstStyle>
            <a:lvl1pPr algn="r" defTabSz="685800" rtl="0" eaLnBrk="1" latinLnBrk="0" hangingPunct="1">
              <a:lnSpc>
                <a:spcPct val="90000"/>
              </a:lnSpc>
              <a:spcBef>
                <a:spcPct val="0"/>
              </a:spcBef>
              <a:buNone/>
              <a:defRPr sz="2800" b="1" kern="1200" baseline="0">
                <a:solidFill>
                  <a:schemeClr val="bg1"/>
                </a:solidFill>
                <a:latin typeface="Cambria" panose="02040503050406030204" pitchFamily="18" charset="0"/>
                <a:ea typeface="Cambria" panose="02040503050406030204" pitchFamily="18" charset="0"/>
                <a:cs typeface="Times New Roman" panose="02020603050405020304" pitchFamily="18" charset="0"/>
              </a:defRPr>
            </a:lvl1pPr>
          </a:lstStyle>
          <a:p>
            <a:pPr marL="0" marR="0" lvl="0" indent="0" algn="r" defTabSz="685800" rtl="0" eaLnBrk="1" fontAlgn="auto" latinLnBrk="0" hangingPunct="1">
              <a:lnSpc>
                <a:spcPct val="90000"/>
              </a:lnSpc>
              <a:spcBef>
                <a:spcPct val="0"/>
              </a:spcBef>
              <a:spcAft>
                <a:spcPts val="0"/>
              </a:spcAft>
              <a:buClrTx/>
              <a:buSzTx/>
              <a:buFontTx/>
              <a:buNone/>
              <a:tabLst/>
              <a:defRPr/>
            </a:pPr>
            <a:r>
              <a:rPr kumimoji="0" lang="tr-TR" sz="3200" b="1" i="0" u="none" strike="noStrike" kern="1200" cap="none" spc="0" normalizeH="0" baseline="0" noProof="0">
                <a:ln>
                  <a:noFill/>
                </a:ln>
                <a:solidFill>
                  <a:sysClr val="window" lastClr="FFFFFF"/>
                </a:solidFill>
                <a:effectLst/>
                <a:uLnTx/>
                <a:uFillTx/>
                <a:latin typeface="Times New Roman"/>
                <a:ea typeface="Cambria"/>
                <a:cs typeface="Times New Roman"/>
              </a:rPr>
              <a:t>EKSİK İŞÇİLİK PRİM BORÇLARI</a:t>
            </a:r>
            <a:endParaRPr lang="tr-TR" sz="3200" b="1" i="0" u="none" strike="noStrike" kern="1200" cap="none" spc="0" baseline="0" noProof="0">
              <a:solidFill>
                <a:sysClr val="window" lastClr="FFFFFF"/>
              </a:solidFill>
              <a:latin typeface="Times New Roman"/>
              <a:ea typeface="Cambria"/>
              <a:cs typeface="Times New Roman"/>
            </a:endParaRPr>
          </a:p>
        </p:txBody>
      </p:sp>
    </p:spTree>
    <p:extLst>
      <p:ext uri="{BB962C8B-B14F-4D97-AF65-F5344CB8AC3E}">
        <p14:creationId xmlns:p14="http://schemas.microsoft.com/office/powerpoint/2010/main" val="26980740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çerik Yer Tutucusu 3">
            <a:extLst>
              <a:ext uri="{FF2B5EF4-FFF2-40B4-BE49-F238E27FC236}">
                <a16:creationId xmlns:a16="http://schemas.microsoft.com/office/drawing/2014/main" id="{F37AA4B4-4E1B-4761-8800-C6D1B150C134}"/>
              </a:ext>
            </a:extLst>
          </p:cNvPr>
          <p:cNvSpPr txBox="1">
            <a:spLocks/>
          </p:cNvSpPr>
          <p:nvPr/>
        </p:nvSpPr>
        <p:spPr>
          <a:xfrm>
            <a:off x="671119" y="1522854"/>
            <a:ext cx="10779853" cy="4352698"/>
          </a:xfrm>
          <a:prstGeom prst="rect">
            <a:avLst/>
          </a:prstGeom>
        </p:spPr>
        <p:txBody>
          <a:bodyPr vert="horz" lIns="91440" tIns="45720" rIns="91440" bIns="45720" rtlCol="0" anchor="t">
            <a:noAutofit/>
          </a:bodyPr>
          <a:lstStyle>
            <a:lvl1pPr marL="171450" indent="-171450" algn="l" defTabSz="685800" rtl="0" eaLnBrk="1" latinLnBrk="0" hangingPunct="1">
              <a:lnSpc>
                <a:spcPct val="90000"/>
              </a:lnSpc>
              <a:spcBef>
                <a:spcPts val="750"/>
              </a:spcBef>
              <a:buClr>
                <a:schemeClr val="accent5">
                  <a:lumMod val="75000"/>
                </a:schemeClr>
              </a:buClr>
              <a:buFont typeface="Wingdings" panose="05000000000000000000" pitchFamily="2" charset="2"/>
              <a:buChar char="Ø"/>
              <a:defRPr sz="2000" kern="1200">
                <a:solidFill>
                  <a:schemeClr val="tx1"/>
                </a:solidFill>
                <a:latin typeface="Cambria" panose="02040503050406030204" pitchFamily="18" charset="0"/>
                <a:ea typeface="Cambria" panose="02040503050406030204" pitchFamily="18" charset="0"/>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defTabSz="914400">
              <a:lnSpc>
                <a:spcPct val="115000"/>
              </a:lnSpc>
              <a:buClr>
                <a:srgbClr val="C00000"/>
              </a:buClr>
              <a:buFont typeface="Wingdings" panose="05000000000000000000" pitchFamily="2" charset="2"/>
              <a:buNone/>
            </a:pPr>
            <a:r>
              <a:rPr lang="tr-TR" sz="2400">
                <a:solidFill>
                  <a:prstClr val="black"/>
                </a:solidFill>
                <a:latin typeface="Times New Roman" panose="02020603050405020304" pitchFamily="18" charset="0"/>
                <a:cs typeface="Times New Roman" panose="02020603050405020304" pitchFamily="18" charset="0"/>
              </a:rPr>
              <a:t>Borçlarını yapılandıranlar;</a:t>
            </a:r>
          </a:p>
          <a:p>
            <a:pPr algn="just" defTabSz="914400">
              <a:lnSpc>
                <a:spcPct val="115000"/>
              </a:lnSpc>
              <a:buClrTx/>
              <a:buFont typeface="Wingdings" panose="05000000000000000000" pitchFamily="2" charset="2"/>
              <a:buChar char="§"/>
            </a:pPr>
            <a:r>
              <a:rPr lang="tr-TR" sz="2400">
                <a:solidFill>
                  <a:prstClr val="black"/>
                </a:solidFill>
                <a:latin typeface="Times New Roman" panose="02020603050405020304" pitchFamily="18" charset="0"/>
                <a:cs typeface="Times New Roman" panose="02020603050405020304" pitchFamily="18" charset="0"/>
              </a:rPr>
              <a:t>Borçlarını peşin olarak öderlerse, borcu yoktur yazısı alabilecektir.</a:t>
            </a:r>
          </a:p>
          <a:p>
            <a:pPr algn="just" defTabSz="914400">
              <a:lnSpc>
                <a:spcPct val="115000"/>
              </a:lnSpc>
              <a:buClrTx/>
              <a:buFont typeface="Wingdings" panose="05000000000000000000" pitchFamily="2" charset="2"/>
              <a:buChar char="§"/>
            </a:pPr>
            <a:r>
              <a:rPr lang="tr-TR" sz="2400">
                <a:solidFill>
                  <a:prstClr val="black"/>
                </a:solidFill>
                <a:latin typeface="Times New Roman"/>
                <a:cs typeface="Times New Roman"/>
              </a:rPr>
              <a:t>Taksitle ödemenin tercih edilmesi halinde ise ilk taksitin süresinde ve tam olarak ödenmesi şartıyla borcu yoktur yazısı alabilecektir.</a:t>
            </a:r>
          </a:p>
          <a:p>
            <a:pPr marL="0" indent="0" algn="just" defTabSz="914400">
              <a:lnSpc>
                <a:spcPct val="115000"/>
              </a:lnSpc>
              <a:buClr>
                <a:srgbClr val="C00000"/>
              </a:buClr>
              <a:buFont typeface="Wingdings" panose="05000000000000000000" pitchFamily="2" charset="2"/>
              <a:buNone/>
            </a:pPr>
            <a:r>
              <a:rPr lang="tr-TR" sz="2400">
                <a:solidFill>
                  <a:prstClr val="black"/>
                </a:solidFill>
                <a:latin typeface="Times New Roman" panose="02020603050405020304" pitchFamily="18" charset="0"/>
                <a:cs typeface="Times New Roman" panose="02020603050405020304" pitchFamily="18" charset="0"/>
              </a:rPr>
              <a:t>Bu şekilde;</a:t>
            </a:r>
          </a:p>
          <a:p>
            <a:pPr algn="just" defTabSz="914400">
              <a:lnSpc>
                <a:spcPct val="115000"/>
              </a:lnSpc>
              <a:buClrTx/>
              <a:buFont typeface="Wingdings" panose="05000000000000000000" pitchFamily="2" charset="2"/>
              <a:buChar char="§"/>
            </a:pPr>
            <a:r>
              <a:rPr lang="tr-TR" sz="2400">
                <a:solidFill>
                  <a:prstClr val="black"/>
                </a:solidFill>
                <a:latin typeface="Times New Roman" panose="02020603050405020304" pitchFamily="18" charset="0"/>
                <a:cs typeface="Times New Roman" panose="02020603050405020304" pitchFamily="18" charset="0"/>
              </a:rPr>
              <a:t>İhalelere katılabilecek,</a:t>
            </a:r>
          </a:p>
          <a:p>
            <a:pPr algn="just" defTabSz="914400">
              <a:lnSpc>
                <a:spcPct val="115000"/>
              </a:lnSpc>
              <a:buClrTx/>
              <a:buFont typeface="Wingdings" panose="05000000000000000000" pitchFamily="2" charset="2"/>
              <a:buChar char="§"/>
            </a:pPr>
            <a:r>
              <a:rPr lang="tr-TR" sz="2400" err="1">
                <a:solidFill>
                  <a:prstClr val="black"/>
                </a:solidFill>
                <a:latin typeface="Times New Roman" panose="02020603050405020304" pitchFamily="18" charset="0"/>
                <a:cs typeface="Times New Roman" panose="02020603050405020304" pitchFamily="18" charset="0"/>
              </a:rPr>
              <a:t>Hakediş</a:t>
            </a:r>
            <a:r>
              <a:rPr lang="tr-TR" sz="2400">
                <a:solidFill>
                  <a:prstClr val="black"/>
                </a:solidFill>
                <a:latin typeface="Times New Roman" panose="02020603050405020304" pitchFamily="18" charset="0"/>
                <a:cs typeface="Times New Roman" panose="02020603050405020304" pitchFamily="18" charset="0"/>
              </a:rPr>
              <a:t> ödemelerini alabilecek,</a:t>
            </a:r>
          </a:p>
          <a:p>
            <a:pPr algn="just" defTabSz="914400">
              <a:lnSpc>
                <a:spcPct val="115000"/>
              </a:lnSpc>
              <a:buClrTx/>
              <a:buFont typeface="Wingdings" panose="05000000000000000000" pitchFamily="2" charset="2"/>
              <a:buChar char="§"/>
            </a:pPr>
            <a:r>
              <a:rPr lang="tr-TR" sz="2400">
                <a:solidFill>
                  <a:prstClr val="black"/>
                </a:solidFill>
                <a:latin typeface="Times New Roman" panose="02020603050405020304" pitchFamily="18" charset="0"/>
                <a:cs typeface="Times New Roman" panose="02020603050405020304" pitchFamily="18" charset="0"/>
              </a:rPr>
              <a:t>Devlet yardımı, teşvik ve desteklerinden yararlanabilecektir.</a:t>
            </a:r>
          </a:p>
          <a:p>
            <a:pPr marL="342900" indent="-342900" algn="just" defTabSz="914400">
              <a:lnSpc>
                <a:spcPct val="115000"/>
              </a:lnSpc>
              <a:buClr>
                <a:srgbClr val="C00000"/>
              </a:buClr>
              <a:buFont typeface="Wingdings" panose="05000000000000000000" pitchFamily="2" charset="2"/>
              <a:buChar char="§"/>
            </a:pPr>
            <a:endParaRPr lang="tr-TR" sz="2400">
              <a:solidFill>
                <a:prstClr val="black"/>
              </a:solidFill>
              <a:latin typeface="Times New Roman" panose="02020603050405020304" pitchFamily="18" charset="0"/>
              <a:cs typeface="Times New Roman" panose="02020603050405020304" pitchFamily="18" charset="0"/>
            </a:endParaRPr>
          </a:p>
        </p:txBody>
      </p:sp>
      <p:sp>
        <p:nvSpPr>
          <p:cNvPr id="7" name="Unvan 1">
            <a:extLst>
              <a:ext uri="{FF2B5EF4-FFF2-40B4-BE49-F238E27FC236}">
                <a16:creationId xmlns:a16="http://schemas.microsoft.com/office/drawing/2014/main" id="{7AAEFFE1-E517-45B1-A9F4-0B430E3FCE1B}"/>
              </a:ext>
            </a:extLst>
          </p:cNvPr>
          <p:cNvSpPr txBox="1">
            <a:spLocks/>
          </p:cNvSpPr>
          <p:nvPr/>
        </p:nvSpPr>
        <p:spPr>
          <a:xfrm>
            <a:off x="5603909" y="138813"/>
            <a:ext cx="6296537" cy="505983"/>
          </a:xfrm>
          <a:prstGeom prst="rect">
            <a:avLst/>
          </a:prstGeom>
        </p:spPr>
        <p:txBody>
          <a:bodyPr vert="horz" lIns="91440" tIns="45720" rIns="91440" bIns="45720" rtlCol="0" anchor="ctr">
            <a:noAutofit/>
          </a:bodyPr>
          <a:lstStyle>
            <a:lvl1pPr algn="r" defTabSz="685800" rtl="0" eaLnBrk="1" latinLnBrk="0" hangingPunct="1">
              <a:lnSpc>
                <a:spcPct val="90000"/>
              </a:lnSpc>
              <a:spcBef>
                <a:spcPct val="0"/>
              </a:spcBef>
              <a:buNone/>
              <a:defRPr sz="2800" b="1" kern="1200" baseline="0">
                <a:solidFill>
                  <a:schemeClr val="bg1"/>
                </a:solidFill>
                <a:latin typeface="Cambria" panose="02040503050406030204" pitchFamily="18" charset="0"/>
                <a:ea typeface="Cambria" panose="02040503050406030204" pitchFamily="18" charset="0"/>
                <a:cs typeface="Times New Roman" panose="02020603050405020304" pitchFamily="18" charset="0"/>
              </a:defRPr>
            </a:lvl1pPr>
          </a:lstStyle>
          <a:p>
            <a:pPr marL="0" marR="0" lvl="0" indent="0" algn="r" defTabSz="685800" rtl="0" eaLnBrk="1" fontAlgn="auto" latinLnBrk="0" hangingPunct="1">
              <a:lnSpc>
                <a:spcPct val="90000"/>
              </a:lnSpc>
              <a:spcBef>
                <a:spcPct val="0"/>
              </a:spcBef>
              <a:spcAft>
                <a:spcPts val="0"/>
              </a:spcAft>
              <a:buClrTx/>
              <a:buSzTx/>
              <a:buFontTx/>
              <a:buNone/>
              <a:tabLst/>
              <a:defRPr/>
            </a:pPr>
            <a:r>
              <a:rPr kumimoji="0" lang="tr-TR" sz="3200" b="1" i="0" u="none" strike="noStrike" kern="1200" cap="none" spc="0" normalizeH="0" baseline="0" noProof="0">
                <a:ln>
                  <a:noFill/>
                </a:ln>
                <a:solidFill>
                  <a:sysClr val="window" lastClr="FFFFFF"/>
                </a:solidFill>
                <a:effectLst/>
                <a:uLnTx/>
                <a:uFillTx/>
                <a:latin typeface="Times New Roman" panose="02020603050405020304" pitchFamily="18" charset="0"/>
              </a:rPr>
              <a:t>BORCU YOKTUR YAZILARI </a:t>
            </a:r>
          </a:p>
        </p:txBody>
      </p:sp>
    </p:spTree>
    <p:extLst>
      <p:ext uri="{BB962C8B-B14F-4D97-AF65-F5344CB8AC3E}">
        <p14:creationId xmlns:p14="http://schemas.microsoft.com/office/powerpoint/2010/main" val="1986557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çerik Yer Tutucusu 3">
            <a:extLst>
              <a:ext uri="{FF2B5EF4-FFF2-40B4-BE49-F238E27FC236}">
                <a16:creationId xmlns:a16="http://schemas.microsoft.com/office/drawing/2014/main" id="{4817ED88-2ABB-4222-A262-959218AD14A9}"/>
              </a:ext>
            </a:extLst>
          </p:cNvPr>
          <p:cNvSpPr txBox="1">
            <a:spLocks/>
          </p:cNvSpPr>
          <p:nvPr/>
        </p:nvSpPr>
        <p:spPr>
          <a:xfrm>
            <a:off x="394283" y="1045045"/>
            <a:ext cx="11316748" cy="5380921"/>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Clr>
                <a:schemeClr val="accent5">
                  <a:lumMod val="75000"/>
                </a:schemeClr>
              </a:buClr>
              <a:buFont typeface="Wingdings" panose="05000000000000000000" pitchFamily="2" charset="2"/>
              <a:buChar char="Ø"/>
              <a:defRPr sz="2000" kern="1200">
                <a:solidFill>
                  <a:schemeClr val="tx1"/>
                </a:solidFill>
                <a:latin typeface="Cambria" panose="02040503050406030204" pitchFamily="18" charset="0"/>
                <a:ea typeface="Cambria" panose="02040503050406030204" pitchFamily="18" charset="0"/>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R="0" lvl="1" algn="just" defTabSz="914400" rtl="0" eaLnBrk="1" fontAlgn="auto" latinLnBrk="0" hangingPunct="1">
              <a:lnSpc>
                <a:spcPct val="115000"/>
              </a:lnSpc>
              <a:spcBef>
                <a:spcPts val="300"/>
              </a:spcBef>
              <a:spcAft>
                <a:spcPts val="0"/>
              </a:spcAft>
              <a:buSzTx/>
              <a:buFont typeface="Wingdings" panose="05000000000000000000" pitchFamily="2" charset="2"/>
              <a:buChar char="Ø"/>
              <a:tabLst/>
              <a:defRPr/>
            </a:pPr>
            <a:r>
              <a:rPr kumimoji="0" lang="tr-TR" sz="24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Kanunun yürürlük tarihinden önce 6183 sayılı Kanuna göre yürütülen icra takipleri neticesinde uygulanan hacizlere ilişkin; </a:t>
            </a:r>
            <a:endParaRPr kumimoji="0" lang="tr-TR" sz="2400" b="0" i="0" u="none" strike="sng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a:p>
            <a:pPr lvl="2" algn="just" defTabSz="914400">
              <a:lnSpc>
                <a:spcPct val="115000"/>
              </a:lnSpc>
              <a:spcBef>
                <a:spcPts val="300"/>
              </a:spcBef>
              <a:buFont typeface="Wingdings" panose="05000000000000000000" pitchFamily="2" charset="2"/>
              <a:buChar char="§"/>
              <a:defRPr/>
            </a:pPr>
            <a:r>
              <a:rPr kumimoji="0" lang="tr-TR" sz="24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Peşin ödeme yolunun tercih edilmesi halinde borcun tamamının ödenmesi, taksitle ödeme yolunun tercih edilmesi halinde ise ilk taksitin ödenmesinin ardından </a:t>
            </a:r>
            <a:r>
              <a:rPr kumimoji="0" lang="tr-TR" sz="2400" b="1"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hak ve alacak hacizleri,</a:t>
            </a:r>
          </a:p>
          <a:p>
            <a:pPr lvl="2" algn="just" defTabSz="914400">
              <a:lnSpc>
                <a:spcPct val="115000"/>
              </a:lnSpc>
              <a:spcBef>
                <a:spcPts val="300"/>
              </a:spcBef>
              <a:buFont typeface="Wingdings" panose="05000000000000000000" pitchFamily="2" charset="2"/>
              <a:buChar char="§"/>
              <a:defRPr/>
            </a:pPr>
            <a:r>
              <a:rPr kumimoji="0" lang="tr-TR" sz="24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Yapılandırmaya başvuru sırasında peşin ödeme yolunun tercih edilmesi halinde yapılandırılan borcun tamamının ödenmesinin ardından, taksitle ödeme yolunun tercih edilmesi halinde ise; ilk taksit tutarının ödenmesi, hacze konu olup yapılandırma kapsamına girmeyen başka bir borcun bulunmaması  ve borçlu tarafından talep edilmesi halinde yapılandırma öncesi toplam borç miktarı kadar ( asıl alacak + gecikme cezası + gecikme zammı) hacizler baki kalmak kaydıyla </a:t>
            </a:r>
            <a:r>
              <a:rPr kumimoji="0" lang="tr-TR" sz="2400" b="1"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taşınır ve taşınmaz mallar üzerindeki hacizler </a:t>
            </a:r>
            <a:r>
              <a:rPr kumimoji="0" lang="tr-TR" sz="24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kaldırılabilecektir.</a:t>
            </a:r>
          </a:p>
          <a:p>
            <a:pPr marL="0" marR="0" lvl="0" indent="0" algn="l" defTabSz="685800" rtl="0" eaLnBrk="1" fontAlgn="auto" latinLnBrk="0" hangingPunct="1">
              <a:lnSpc>
                <a:spcPct val="90000"/>
              </a:lnSpc>
              <a:spcBef>
                <a:spcPts val="750"/>
              </a:spcBef>
              <a:spcAft>
                <a:spcPts val="0"/>
              </a:spcAft>
              <a:buClr>
                <a:srgbClr val="4472C4">
                  <a:lumMod val="75000"/>
                </a:srgbClr>
              </a:buClr>
              <a:buSzTx/>
              <a:buFont typeface="Wingdings" panose="05000000000000000000" pitchFamily="2" charset="2"/>
              <a:buNone/>
              <a:tabLst/>
              <a:defRPr/>
            </a:pPr>
            <a:endParaRPr kumimoji="0" lang="tr-TR" sz="2400" b="1"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a:p>
            <a:pPr marL="171450" marR="0" lvl="0" indent="-171450" algn="l" defTabSz="685800" rtl="0" eaLnBrk="1" fontAlgn="auto" latinLnBrk="0" hangingPunct="1">
              <a:lnSpc>
                <a:spcPct val="90000"/>
              </a:lnSpc>
              <a:spcBef>
                <a:spcPts val="750"/>
              </a:spcBef>
              <a:spcAft>
                <a:spcPts val="0"/>
              </a:spcAft>
              <a:buClr>
                <a:srgbClr val="4472C4">
                  <a:lumMod val="75000"/>
                </a:srgbClr>
              </a:buClr>
              <a:buSzTx/>
              <a:buFont typeface="Wingdings" panose="05000000000000000000" pitchFamily="2" charset="2"/>
              <a:buChar char="Ø"/>
              <a:tabLst/>
              <a:defRPr/>
            </a:pPr>
            <a:endParaRPr kumimoji="0" lang="tr-TR" sz="24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p:txBody>
      </p:sp>
      <p:sp>
        <p:nvSpPr>
          <p:cNvPr id="7" name="Unvan 1">
            <a:extLst>
              <a:ext uri="{FF2B5EF4-FFF2-40B4-BE49-F238E27FC236}">
                <a16:creationId xmlns:a16="http://schemas.microsoft.com/office/drawing/2014/main" id="{12D5272F-BFC7-4507-969D-C132B4076077}"/>
              </a:ext>
            </a:extLst>
          </p:cNvPr>
          <p:cNvSpPr txBox="1">
            <a:spLocks/>
          </p:cNvSpPr>
          <p:nvPr/>
        </p:nvSpPr>
        <p:spPr>
          <a:xfrm>
            <a:off x="3422709" y="106914"/>
            <a:ext cx="8288322" cy="505983"/>
          </a:xfrm>
          <a:prstGeom prst="rect">
            <a:avLst/>
          </a:prstGeom>
        </p:spPr>
        <p:txBody>
          <a:bodyPr vert="horz" lIns="91440" tIns="45720" rIns="91440" bIns="45720" rtlCol="0" anchor="ctr">
            <a:noAutofit/>
          </a:bodyPr>
          <a:lstStyle>
            <a:lvl1pPr algn="r" defTabSz="685800" rtl="0" eaLnBrk="1" latinLnBrk="0" hangingPunct="1">
              <a:lnSpc>
                <a:spcPct val="90000"/>
              </a:lnSpc>
              <a:spcBef>
                <a:spcPct val="0"/>
              </a:spcBef>
              <a:buNone/>
              <a:defRPr sz="2800" b="1" kern="1200" baseline="0">
                <a:solidFill>
                  <a:schemeClr val="bg1"/>
                </a:solidFill>
                <a:latin typeface="Cambria" panose="02040503050406030204" pitchFamily="18" charset="0"/>
                <a:ea typeface="Cambria" panose="02040503050406030204" pitchFamily="18" charset="0"/>
                <a:cs typeface="Times New Roman" panose="02020603050405020304" pitchFamily="18" charset="0"/>
              </a:defRPr>
            </a:lvl1pPr>
          </a:lstStyle>
          <a:p>
            <a:pPr marL="0" marR="0" lvl="0" indent="0" algn="r" defTabSz="685800" rtl="0" eaLnBrk="1" fontAlgn="auto" latinLnBrk="0" hangingPunct="1">
              <a:lnSpc>
                <a:spcPct val="90000"/>
              </a:lnSpc>
              <a:spcBef>
                <a:spcPct val="0"/>
              </a:spcBef>
              <a:spcAft>
                <a:spcPts val="0"/>
              </a:spcAft>
              <a:buClrTx/>
              <a:buSzTx/>
              <a:buFontTx/>
              <a:buNone/>
              <a:tabLst/>
              <a:defRPr/>
            </a:pPr>
            <a:r>
              <a:rPr kumimoji="0" lang="tr-TR" sz="2600" b="1" i="0" u="none" strike="noStrike" kern="1200" cap="none" spc="0" normalizeH="0" baseline="0" noProof="0">
                <a:ln>
                  <a:noFill/>
                </a:ln>
                <a:solidFill>
                  <a:sysClr val="window" lastClr="FFFFFF"/>
                </a:solidFill>
                <a:effectLst/>
                <a:uLnTx/>
                <a:uFillTx/>
                <a:latin typeface="Times New Roman" panose="02020603050405020304" pitchFamily="18" charset="0"/>
              </a:rPr>
              <a:t>TAŞINIR VE TAŞINMAZ MALLARA KONULAN HACİZLER İLE ALINAN TEMİNATLAR</a:t>
            </a:r>
          </a:p>
        </p:txBody>
      </p:sp>
    </p:spTree>
    <p:extLst>
      <p:ext uri="{BB962C8B-B14F-4D97-AF65-F5344CB8AC3E}">
        <p14:creationId xmlns:p14="http://schemas.microsoft.com/office/powerpoint/2010/main" val="26991903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a:extLst>
              <a:ext uri="{FF2B5EF4-FFF2-40B4-BE49-F238E27FC236}">
                <a16:creationId xmlns:a16="http://schemas.microsoft.com/office/drawing/2014/main" id="{0940B74C-833F-4D34-ABEE-52CBDFFE383F}"/>
              </a:ext>
            </a:extLst>
          </p:cNvPr>
          <p:cNvSpPr>
            <a:spLocks noGrp="1"/>
          </p:cNvSpPr>
          <p:nvPr>
            <p:ph type="sldNum" sz="quarter" idx="12"/>
          </p:nvPr>
        </p:nvSpPr>
        <p:spPr/>
        <p:txBody>
          <a:bodyPr/>
          <a:lstStyle/>
          <a:p>
            <a:fld id="{48F63A3B-78C7-47BE-AE5E-E10140E04643}" type="slidenum">
              <a:rPr lang="en-US" smtClean="0"/>
              <a:t>16</a:t>
            </a:fld>
            <a:endParaRPr lang="en-US"/>
          </a:p>
        </p:txBody>
      </p:sp>
      <p:sp>
        <p:nvSpPr>
          <p:cNvPr id="6" name="Unvan 1">
            <a:extLst>
              <a:ext uri="{FF2B5EF4-FFF2-40B4-BE49-F238E27FC236}">
                <a16:creationId xmlns:a16="http://schemas.microsoft.com/office/drawing/2014/main" id="{D2DD3B15-1087-4358-9531-357D4E8BD36F}"/>
              </a:ext>
            </a:extLst>
          </p:cNvPr>
          <p:cNvSpPr txBox="1">
            <a:spLocks/>
          </p:cNvSpPr>
          <p:nvPr/>
        </p:nvSpPr>
        <p:spPr>
          <a:xfrm>
            <a:off x="3775046" y="104626"/>
            <a:ext cx="7969541" cy="505983"/>
          </a:xfrm>
          <a:prstGeom prst="rect">
            <a:avLst/>
          </a:prstGeom>
        </p:spPr>
        <p:txBody>
          <a:bodyPr vert="horz" lIns="91440" tIns="45720" rIns="91440" bIns="45720" rtlCol="0" anchor="ctr">
            <a:noAutofit/>
          </a:bodyPr>
          <a:lstStyle>
            <a:lvl1pPr algn="r" defTabSz="685800" rtl="0" eaLnBrk="1" latinLnBrk="0" hangingPunct="1">
              <a:lnSpc>
                <a:spcPct val="90000"/>
              </a:lnSpc>
              <a:spcBef>
                <a:spcPct val="0"/>
              </a:spcBef>
              <a:buNone/>
              <a:defRPr sz="2800" b="1" kern="1200" baseline="0">
                <a:solidFill>
                  <a:schemeClr val="bg1"/>
                </a:solidFill>
                <a:latin typeface="Cambria" panose="02040503050406030204" pitchFamily="18" charset="0"/>
                <a:ea typeface="Cambria" panose="02040503050406030204" pitchFamily="18" charset="0"/>
                <a:cs typeface="Times New Roman" panose="02020603050405020304" pitchFamily="18" charset="0"/>
              </a:defRPr>
            </a:lvl1pPr>
          </a:lstStyle>
          <a:p>
            <a:pPr marL="0" marR="0" lvl="0" indent="0" defTabSz="685800" rtl="0" eaLnBrk="1" fontAlgn="auto" latinLnBrk="0" hangingPunct="1">
              <a:lnSpc>
                <a:spcPct val="90000"/>
              </a:lnSpc>
              <a:spcBef>
                <a:spcPct val="0"/>
              </a:spcBef>
              <a:spcAft>
                <a:spcPts val="0"/>
              </a:spcAft>
              <a:buClrTx/>
              <a:buSzTx/>
              <a:buFontTx/>
              <a:buNone/>
              <a:tabLst/>
              <a:defRPr/>
            </a:pPr>
            <a:r>
              <a:rPr kumimoji="0" lang="tr-TR" b="1" i="0" u="none" strike="noStrike" kern="1200" cap="none" spc="0" normalizeH="0" baseline="0" noProof="0">
                <a:ln>
                  <a:noFill/>
                </a:ln>
                <a:solidFill>
                  <a:sysClr val="window" lastClr="FFFFFF"/>
                </a:solidFill>
                <a:effectLst/>
                <a:uLnTx/>
                <a:uFillTx/>
                <a:latin typeface="Times New Roman" panose="02020603050405020304" pitchFamily="18" charset="0"/>
              </a:rPr>
              <a:t>HACZE KONU MALLARIN SATIŞININ TALEP EDİLMESİ</a:t>
            </a:r>
          </a:p>
        </p:txBody>
      </p:sp>
      <p:sp>
        <p:nvSpPr>
          <p:cNvPr id="7" name="İçerik Yer Tutucusu 3">
            <a:extLst>
              <a:ext uri="{FF2B5EF4-FFF2-40B4-BE49-F238E27FC236}">
                <a16:creationId xmlns:a16="http://schemas.microsoft.com/office/drawing/2014/main" id="{59B793E1-19C9-4CF6-902C-EC2CE603B897}"/>
              </a:ext>
            </a:extLst>
          </p:cNvPr>
          <p:cNvSpPr txBox="1">
            <a:spLocks/>
          </p:cNvSpPr>
          <p:nvPr/>
        </p:nvSpPr>
        <p:spPr>
          <a:xfrm>
            <a:off x="855677" y="1035679"/>
            <a:ext cx="10695964" cy="5222507"/>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Clr>
                <a:schemeClr val="accent5">
                  <a:lumMod val="75000"/>
                </a:schemeClr>
              </a:buClr>
              <a:buFont typeface="Wingdings" panose="05000000000000000000" pitchFamily="2" charset="2"/>
              <a:buChar char="Ø"/>
              <a:defRPr sz="2000" kern="1200">
                <a:solidFill>
                  <a:schemeClr val="tx1"/>
                </a:solidFill>
                <a:latin typeface="Cambria" panose="02040503050406030204" pitchFamily="18" charset="0"/>
                <a:ea typeface="Cambria" panose="02040503050406030204" pitchFamily="18" charset="0"/>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625475" lvl="1" indent="-457200" algn="just" defTabSz="914400">
              <a:lnSpc>
                <a:spcPct val="115000"/>
              </a:lnSpc>
              <a:spcBef>
                <a:spcPts val="300"/>
              </a:spcBef>
              <a:buFont typeface="Wingdings" panose="05000000000000000000" pitchFamily="2" charset="2"/>
              <a:buChar char="Ø"/>
            </a:pPr>
            <a:r>
              <a:rPr lang="tr-TR" sz="2800" b="1">
                <a:solidFill>
                  <a:prstClr val="black"/>
                </a:solidFill>
                <a:latin typeface="Times New Roman" panose="02020603050405020304" pitchFamily="18" charset="0"/>
                <a:cs typeface="Times New Roman" panose="02020603050405020304" pitchFamily="18" charset="0"/>
              </a:rPr>
              <a:t>Yapılandırma başvurusunda bulunan borçlu;</a:t>
            </a:r>
          </a:p>
          <a:p>
            <a:pPr lvl="1" algn="just" defTabSz="914400">
              <a:lnSpc>
                <a:spcPct val="115000"/>
              </a:lnSpc>
              <a:buFont typeface="Wingdings" panose="05000000000000000000" pitchFamily="2" charset="2"/>
              <a:buChar char="§"/>
            </a:pPr>
            <a:r>
              <a:rPr lang="tr-TR" sz="2800">
                <a:solidFill>
                  <a:prstClr val="black"/>
                </a:solidFill>
                <a:latin typeface="Times New Roman" panose="02020603050405020304" pitchFamily="18" charset="0"/>
                <a:cs typeface="Times New Roman" panose="02020603050405020304" pitchFamily="18" charset="0"/>
              </a:rPr>
              <a:t>Yapılandırma kapsamına giren alacaklardan dolayı daha önce Kurumca haciz konulmuş taşınır veya taşınmaz mallar borçlunun yazılı muvafakati alınarak  6183 sayılı Kanun hükümlerine göre satılabilecektir.</a:t>
            </a:r>
          </a:p>
          <a:p>
            <a:pPr lvl="1" algn="just" defTabSz="914400">
              <a:lnSpc>
                <a:spcPct val="115000"/>
              </a:lnSpc>
              <a:buFont typeface="Wingdings" panose="05000000000000000000" pitchFamily="2" charset="2"/>
              <a:buChar char="§"/>
            </a:pPr>
            <a:r>
              <a:rPr lang="tr-TR" sz="2800" err="1">
                <a:solidFill>
                  <a:prstClr val="black"/>
                </a:solidFill>
                <a:latin typeface="Times New Roman" panose="02020603050405020304" pitchFamily="18" charset="0"/>
                <a:cs typeface="Times New Roman" panose="02020603050405020304" pitchFamily="18" charset="0"/>
              </a:rPr>
              <a:t>İcraen</a:t>
            </a:r>
            <a:r>
              <a:rPr lang="tr-TR" sz="2800">
                <a:solidFill>
                  <a:prstClr val="black"/>
                </a:solidFill>
                <a:latin typeface="Times New Roman" panose="02020603050405020304" pitchFamily="18" charset="0"/>
                <a:cs typeface="Times New Roman" panose="02020603050405020304" pitchFamily="18" charset="0"/>
              </a:rPr>
              <a:t> satıştan elde edilecek tutar yapılandırma taksitlerine mahsup edilebilecektir.</a:t>
            </a:r>
          </a:p>
          <a:p>
            <a:pPr lvl="1" algn="just" defTabSz="914400">
              <a:lnSpc>
                <a:spcPct val="115000"/>
              </a:lnSpc>
              <a:buFont typeface="Wingdings" panose="05000000000000000000" pitchFamily="2" charset="2"/>
              <a:buChar char="§"/>
            </a:pPr>
            <a:r>
              <a:rPr lang="tr-TR" sz="2800">
                <a:solidFill>
                  <a:prstClr val="black"/>
                </a:solidFill>
                <a:latin typeface="Times New Roman" panose="02020603050405020304" pitchFamily="18" charset="0"/>
                <a:cs typeface="Times New Roman" panose="02020603050405020304" pitchFamily="18" charset="0"/>
              </a:rPr>
              <a:t> Bu talep, Kanun kapsamında ödenmesi gereken taksit tutarlarının ödenmesine engel teşkil etmeyecektir.</a:t>
            </a:r>
          </a:p>
        </p:txBody>
      </p:sp>
    </p:spTree>
    <p:extLst>
      <p:ext uri="{BB962C8B-B14F-4D97-AF65-F5344CB8AC3E}">
        <p14:creationId xmlns:p14="http://schemas.microsoft.com/office/powerpoint/2010/main" val="29970173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Metin kutusu 8"/>
          <p:cNvSpPr txBox="1"/>
          <p:nvPr/>
        </p:nvSpPr>
        <p:spPr>
          <a:xfrm>
            <a:off x="382136" y="5223281"/>
            <a:ext cx="11974754" cy="369332"/>
          </a:xfrm>
          <a:prstGeom prst="rect">
            <a:avLst/>
          </a:prstGeom>
          <a:solidFill>
            <a:schemeClr val="bg1"/>
          </a:solidFill>
        </p:spPr>
        <p:txBody>
          <a:bodyPr wrap="square" rtlCol="0">
            <a:spAutoFit/>
          </a:bodyPr>
          <a:lstStyle/>
          <a:p>
            <a:pPr marL="285750" indent="-285750" algn="just" defTabSz="457200">
              <a:buFont typeface="Wingdings" panose="05000000000000000000" pitchFamily="2" charset="2"/>
              <a:buChar char="Ø"/>
            </a:pPr>
            <a:endParaRPr lang="tr-TR">
              <a:solidFill>
                <a:prstClr val="black"/>
              </a:solidFill>
              <a:latin typeface="Garamond" panose="02020404030301010803" pitchFamily="18" charset="0"/>
            </a:endParaRPr>
          </a:p>
        </p:txBody>
      </p:sp>
      <p:sp>
        <p:nvSpPr>
          <p:cNvPr id="5" name="Unvan 1">
            <a:extLst>
              <a:ext uri="{FF2B5EF4-FFF2-40B4-BE49-F238E27FC236}">
                <a16:creationId xmlns:a16="http://schemas.microsoft.com/office/drawing/2014/main" id="{26E16023-7604-419E-905D-9D0548F9CFDF}"/>
              </a:ext>
            </a:extLst>
          </p:cNvPr>
          <p:cNvSpPr txBox="1">
            <a:spLocks/>
          </p:cNvSpPr>
          <p:nvPr/>
        </p:nvSpPr>
        <p:spPr>
          <a:xfrm>
            <a:off x="3094075" y="128181"/>
            <a:ext cx="8807165" cy="505983"/>
          </a:xfrm>
          <a:prstGeom prst="rect">
            <a:avLst/>
          </a:prstGeom>
        </p:spPr>
        <p:txBody>
          <a:bodyPr vert="horz" lIns="91440" tIns="45720" rIns="91440" bIns="45720" rtlCol="0" anchor="ctr">
            <a:noAutofit/>
          </a:bodyPr>
          <a:lstStyle>
            <a:lvl1pPr algn="r" defTabSz="685800" rtl="0" eaLnBrk="1" latinLnBrk="0" hangingPunct="1">
              <a:lnSpc>
                <a:spcPct val="90000"/>
              </a:lnSpc>
              <a:spcBef>
                <a:spcPct val="0"/>
              </a:spcBef>
              <a:buNone/>
              <a:defRPr sz="2800" b="1" kern="1200" baseline="0">
                <a:solidFill>
                  <a:schemeClr val="bg1"/>
                </a:solidFill>
                <a:latin typeface="Cambria" panose="02040503050406030204" pitchFamily="18" charset="0"/>
                <a:ea typeface="Cambria" panose="02040503050406030204" pitchFamily="18" charset="0"/>
                <a:cs typeface="Times New Roman" panose="02020603050405020304" pitchFamily="18" charset="0"/>
              </a:defRPr>
            </a:lvl1pPr>
          </a:lstStyle>
          <a:p>
            <a:pPr marL="0" marR="0" lvl="0" indent="0" defTabSz="685800" rtl="0" eaLnBrk="1" fontAlgn="auto" latinLnBrk="0" hangingPunct="1">
              <a:lnSpc>
                <a:spcPct val="90000"/>
              </a:lnSpc>
              <a:spcBef>
                <a:spcPct val="0"/>
              </a:spcBef>
              <a:spcAft>
                <a:spcPts val="0"/>
              </a:spcAft>
              <a:buClrTx/>
              <a:buSzTx/>
              <a:buFontTx/>
              <a:buNone/>
              <a:tabLst/>
              <a:defRPr/>
            </a:pPr>
            <a:r>
              <a:rPr kumimoji="0" lang="tr-TR" sz="2600" b="1" i="0" u="none" strike="noStrike" kern="1200" cap="none" spc="0" normalizeH="0" baseline="0" noProof="0">
                <a:ln>
                  <a:noFill/>
                </a:ln>
                <a:solidFill>
                  <a:sysClr val="window" lastClr="FFFFFF"/>
                </a:solidFill>
                <a:effectLst/>
                <a:uLnTx/>
                <a:uFillTx/>
                <a:latin typeface="Times New Roman" panose="02020603050405020304" pitchFamily="18" charset="0"/>
              </a:rPr>
              <a:t>BAĞ-KUR (4/b) SİGORTALILARININ HİZMETLERİNİN DURDURULMASI </a:t>
            </a:r>
          </a:p>
        </p:txBody>
      </p:sp>
      <p:sp>
        <p:nvSpPr>
          <p:cNvPr id="6" name="İçerik Yer Tutucusu 3">
            <a:extLst>
              <a:ext uri="{FF2B5EF4-FFF2-40B4-BE49-F238E27FC236}">
                <a16:creationId xmlns:a16="http://schemas.microsoft.com/office/drawing/2014/main" id="{2BF0BAE2-F1E5-4169-88F4-201469A6D567}"/>
              </a:ext>
            </a:extLst>
          </p:cNvPr>
          <p:cNvSpPr txBox="1">
            <a:spLocks/>
          </p:cNvSpPr>
          <p:nvPr/>
        </p:nvSpPr>
        <p:spPr>
          <a:xfrm>
            <a:off x="582209" y="1288377"/>
            <a:ext cx="10976518" cy="4763676"/>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Clr>
                <a:schemeClr val="accent5">
                  <a:lumMod val="75000"/>
                </a:schemeClr>
              </a:buClr>
              <a:buFont typeface="Wingdings" panose="05000000000000000000" pitchFamily="2" charset="2"/>
              <a:buChar char="Ø"/>
              <a:defRPr sz="2000" kern="1200">
                <a:solidFill>
                  <a:schemeClr val="tx1"/>
                </a:solidFill>
                <a:latin typeface="Cambria" panose="02040503050406030204" pitchFamily="18" charset="0"/>
                <a:ea typeface="Cambria" panose="02040503050406030204" pitchFamily="18" charset="0"/>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R="0" lvl="0" algn="just" defTabSz="914400" rtl="0" eaLnBrk="1" fontAlgn="auto" latinLnBrk="0" hangingPunct="1">
              <a:lnSpc>
                <a:spcPct val="115000"/>
              </a:lnSpc>
              <a:spcBef>
                <a:spcPts val="750"/>
              </a:spcBef>
              <a:spcAft>
                <a:spcPts val="0"/>
              </a:spcAft>
              <a:buClrTx/>
              <a:buSzTx/>
              <a:tabLst/>
              <a:defRPr/>
            </a:pPr>
            <a:r>
              <a:rPr kumimoji="0" lang="tr-TR" sz="24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Prim borcu bulunan 4/b (tarım dahil) sigortalılarının borçlarını 30.9.2021 tarihine kadar ödememeleri veya;</a:t>
            </a:r>
          </a:p>
          <a:p>
            <a:pPr marL="342900" marR="0" lvl="1" indent="-342900" algn="just" defTabSz="914400" rtl="0" eaLnBrk="1" fontAlgn="auto" latinLnBrk="0" hangingPunct="1">
              <a:lnSpc>
                <a:spcPct val="115000"/>
              </a:lnSpc>
              <a:spcBef>
                <a:spcPts val="750"/>
              </a:spcBef>
              <a:spcAft>
                <a:spcPts val="0"/>
              </a:spcAft>
              <a:buSzTx/>
              <a:buFont typeface="Wingdings" panose="05000000000000000000" pitchFamily="2" charset="2"/>
              <a:buChar char="Ø"/>
              <a:tabLst/>
              <a:defRPr/>
            </a:pPr>
            <a:r>
              <a:rPr kumimoji="0" lang="tr-TR" sz="24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Yapılandırma kanunu kapsamında yapılandırmamaları halinde;</a:t>
            </a:r>
          </a:p>
          <a:p>
            <a:pPr marL="514350" marR="0" lvl="1" indent="-171450" algn="just" defTabSz="914400" rtl="0" eaLnBrk="1" fontAlgn="auto" latinLnBrk="0" hangingPunct="1">
              <a:lnSpc>
                <a:spcPct val="115000"/>
              </a:lnSpc>
              <a:spcBef>
                <a:spcPts val="375"/>
              </a:spcBef>
              <a:spcAft>
                <a:spcPts val="0"/>
              </a:spcAft>
              <a:buSzTx/>
              <a:buFont typeface="Wingdings" panose="05000000000000000000" pitchFamily="2" charset="2"/>
              <a:buChar char="§"/>
              <a:tabLst/>
              <a:defRPr/>
            </a:pPr>
            <a:r>
              <a:rPr kumimoji="0" lang="tr-TR" sz="24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30.04.2021 (Nisan ayı dahil) tarihinden önceki prim borcu bulunan hizmetleri durdurularak prim borçları silinecektir.</a:t>
            </a:r>
          </a:p>
          <a:p>
            <a:pPr marL="514350" marR="0" lvl="1" indent="-171450" algn="just" defTabSz="914400" rtl="0" eaLnBrk="1" fontAlgn="auto" latinLnBrk="0" hangingPunct="1">
              <a:lnSpc>
                <a:spcPct val="115000"/>
              </a:lnSpc>
              <a:spcBef>
                <a:spcPts val="375"/>
              </a:spcBef>
              <a:spcAft>
                <a:spcPts val="0"/>
              </a:spcAft>
              <a:buSzTx/>
              <a:buFont typeface="Wingdings" panose="05000000000000000000" pitchFamily="2" charset="2"/>
              <a:buChar char="§"/>
              <a:tabLst/>
              <a:defRPr/>
            </a:pPr>
            <a:r>
              <a:rPr kumimoji="0" lang="tr-TR" sz="24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Faaliyetleri devam ediyor ise sigortalılıkları 01.05.2021 itibariyle yeniden başlatılacaktır.</a:t>
            </a:r>
          </a:p>
          <a:p>
            <a:pPr marL="514350" marR="0" lvl="1" indent="-171450" algn="just" defTabSz="914400" rtl="0" eaLnBrk="1" fontAlgn="auto" latinLnBrk="0" hangingPunct="1">
              <a:lnSpc>
                <a:spcPct val="115000"/>
              </a:lnSpc>
              <a:spcBef>
                <a:spcPts val="375"/>
              </a:spcBef>
              <a:spcAft>
                <a:spcPts val="0"/>
              </a:spcAft>
              <a:buSzTx/>
              <a:buFont typeface="Wingdings" panose="05000000000000000000" pitchFamily="2" charset="2"/>
              <a:buChar char="§"/>
              <a:tabLst/>
              <a:defRPr/>
            </a:pPr>
            <a:r>
              <a:rPr kumimoji="0" lang="tr-TR" sz="24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Ancak kendileri veya hak sahiplerinin daha sonra talep etmeleri durumunda, cari PEK tutarı üzerinden hesaplanan borcun tebliğ tarihinden itibaren 3 ay içinde ödemesi halinde durdurulan süreler ihya edilebilecektir.</a:t>
            </a:r>
          </a:p>
          <a:p>
            <a:pPr marL="514350" marR="0" lvl="1" indent="-171450" algn="just" defTabSz="914400" rtl="0" eaLnBrk="1" fontAlgn="auto" latinLnBrk="0" hangingPunct="1">
              <a:lnSpc>
                <a:spcPct val="115000"/>
              </a:lnSpc>
              <a:spcBef>
                <a:spcPts val="375"/>
              </a:spcBef>
              <a:spcAft>
                <a:spcPts val="0"/>
              </a:spcAft>
              <a:buClr>
                <a:srgbClr val="C00000"/>
              </a:buClr>
              <a:buSzTx/>
              <a:buFont typeface="Wingdings" panose="05000000000000000000" pitchFamily="2" charset="2"/>
              <a:buChar char="§"/>
              <a:tabLst/>
              <a:defRPr/>
            </a:pPr>
            <a:endParaRPr kumimoji="0" lang="tr-TR" sz="24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2185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Metin kutusu 8"/>
          <p:cNvSpPr txBox="1"/>
          <p:nvPr/>
        </p:nvSpPr>
        <p:spPr>
          <a:xfrm>
            <a:off x="382136" y="5223281"/>
            <a:ext cx="11974754" cy="369332"/>
          </a:xfrm>
          <a:prstGeom prst="rect">
            <a:avLst/>
          </a:prstGeom>
          <a:solidFill>
            <a:schemeClr val="bg1"/>
          </a:solidFill>
        </p:spPr>
        <p:txBody>
          <a:bodyPr wrap="square" rtlCol="0">
            <a:spAutoFit/>
          </a:bodyPr>
          <a:lstStyle/>
          <a:p>
            <a:pPr marL="285750" indent="-285750" algn="just" defTabSz="457200">
              <a:buFont typeface="Wingdings" panose="05000000000000000000" pitchFamily="2" charset="2"/>
              <a:buChar char="Ø"/>
            </a:pPr>
            <a:endParaRPr lang="tr-TR">
              <a:solidFill>
                <a:prstClr val="black"/>
              </a:solidFill>
              <a:latin typeface="Garamond" panose="02020404030301010803" pitchFamily="18" charset="0"/>
            </a:endParaRPr>
          </a:p>
        </p:txBody>
      </p:sp>
      <p:sp>
        <p:nvSpPr>
          <p:cNvPr id="7" name="İçerik Yer Tutucusu 3">
            <a:extLst>
              <a:ext uri="{FF2B5EF4-FFF2-40B4-BE49-F238E27FC236}">
                <a16:creationId xmlns:a16="http://schemas.microsoft.com/office/drawing/2014/main" id="{DA6B544E-36C8-490E-AFCE-35A6A83C145E}"/>
              </a:ext>
            </a:extLst>
          </p:cNvPr>
          <p:cNvSpPr txBox="1">
            <a:spLocks/>
          </p:cNvSpPr>
          <p:nvPr/>
        </p:nvSpPr>
        <p:spPr>
          <a:xfrm>
            <a:off x="825623" y="1276403"/>
            <a:ext cx="10546672" cy="5570272"/>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Clr>
                <a:schemeClr val="accent5">
                  <a:lumMod val="75000"/>
                </a:schemeClr>
              </a:buClr>
              <a:buFont typeface="Wingdings" panose="05000000000000000000" pitchFamily="2" charset="2"/>
              <a:buChar char="Ø"/>
              <a:defRPr sz="2000" kern="1200">
                <a:solidFill>
                  <a:schemeClr val="tx1"/>
                </a:solidFill>
                <a:latin typeface="Cambria" panose="02040503050406030204" pitchFamily="18" charset="0"/>
                <a:ea typeface="Cambria" panose="02040503050406030204" pitchFamily="18" charset="0"/>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defTabSz="914400">
              <a:lnSpc>
                <a:spcPct val="115000"/>
              </a:lnSpc>
              <a:buClrTx/>
            </a:pPr>
            <a:r>
              <a:rPr lang="tr-TR" sz="2400" b="1">
                <a:solidFill>
                  <a:prstClr val="black"/>
                </a:solidFill>
                <a:latin typeface="Times New Roman" panose="02020603050405020304" pitchFamily="18" charset="0"/>
                <a:cs typeface="Times New Roman" panose="02020603050405020304" pitchFamily="18" charset="0"/>
              </a:rPr>
              <a:t>Örnek:</a:t>
            </a:r>
          </a:p>
          <a:p>
            <a:pPr lvl="1" algn="just" defTabSz="914400">
              <a:lnSpc>
                <a:spcPct val="115000"/>
              </a:lnSpc>
              <a:buFont typeface="Wingdings" panose="05000000000000000000" pitchFamily="2" charset="2"/>
              <a:buChar char="§"/>
            </a:pPr>
            <a:r>
              <a:rPr lang="tr-TR" sz="2400">
                <a:solidFill>
                  <a:prstClr val="black"/>
                </a:solidFill>
                <a:latin typeface="Times New Roman" panose="02020603050405020304" pitchFamily="18" charset="0"/>
                <a:cs typeface="Times New Roman" panose="02020603050405020304" pitchFamily="18" charset="0"/>
              </a:rPr>
              <a:t>İlk defa 01.12.2020 tarihinde 4/b (</a:t>
            </a:r>
            <a:r>
              <a:rPr lang="tr-TR" sz="2400" err="1">
                <a:solidFill>
                  <a:prstClr val="black"/>
                </a:solidFill>
                <a:latin typeface="Times New Roman" panose="02020603050405020304" pitchFamily="18" charset="0"/>
                <a:cs typeface="Times New Roman" panose="02020603050405020304" pitchFamily="18" charset="0"/>
              </a:rPr>
              <a:t>Bağ-Kur</a:t>
            </a:r>
            <a:r>
              <a:rPr lang="tr-TR" sz="2400">
                <a:solidFill>
                  <a:prstClr val="black"/>
                </a:solidFill>
                <a:latin typeface="Times New Roman" panose="02020603050405020304" pitchFamily="18" charset="0"/>
                <a:cs typeface="Times New Roman" panose="02020603050405020304" pitchFamily="18" charset="0"/>
              </a:rPr>
              <a:t>) kapsamında tescili yapılan sigortalı 30.04.2021 tarihine kadar hiç prim ödemesinde bulunmamıştır. 4/b kapsamındaki faaliyeti halen devam etmektedir.</a:t>
            </a:r>
          </a:p>
          <a:p>
            <a:pPr lvl="1" algn="just" defTabSz="914400">
              <a:lnSpc>
                <a:spcPct val="115000"/>
              </a:lnSpc>
              <a:buFont typeface="Wingdings" panose="05000000000000000000" pitchFamily="2" charset="2"/>
              <a:buChar char="§"/>
            </a:pPr>
            <a:r>
              <a:rPr lang="tr-TR" sz="2400">
                <a:solidFill>
                  <a:prstClr val="black"/>
                </a:solidFill>
                <a:latin typeface="Times New Roman" panose="02020603050405020304" pitchFamily="18" charset="0"/>
                <a:cs typeface="Times New Roman" panose="02020603050405020304" pitchFamily="18" charset="0"/>
              </a:rPr>
              <a:t>Sigortalının, 30.09.2021 tarihine kadar da ödeme yapmaması ya da bu borcunu yapılandırmaması halinde 01.12.2020-30.04.2021 tarihleri arası sigortalılığına ilişkin prim borçları silinecek ve bu tarih aralığındaki sigortalılık süresi durdurulacaktır.</a:t>
            </a:r>
          </a:p>
          <a:p>
            <a:pPr lvl="1" algn="just" defTabSz="914400">
              <a:lnSpc>
                <a:spcPct val="115000"/>
              </a:lnSpc>
              <a:buFont typeface="Wingdings" panose="05000000000000000000" pitchFamily="2" charset="2"/>
              <a:buChar char="§"/>
            </a:pPr>
            <a:r>
              <a:rPr lang="tr-TR" sz="2400">
                <a:solidFill>
                  <a:prstClr val="black"/>
                </a:solidFill>
                <a:latin typeface="Times New Roman" panose="02020603050405020304" pitchFamily="18" charset="0"/>
                <a:cs typeface="Times New Roman" panose="02020603050405020304" pitchFamily="18" charset="0"/>
              </a:rPr>
              <a:t>Bu sigortalının 4/b kapsamındaki sigortalılığı 01.05.2021 tarihinden itibaren yeniden başlatılacaktır.</a:t>
            </a:r>
          </a:p>
        </p:txBody>
      </p:sp>
      <p:sp>
        <p:nvSpPr>
          <p:cNvPr id="6" name="Unvan 1">
            <a:extLst>
              <a:ext uri="{FF2B5EF4-FFF2-40B4-BE49-F238E27FC236}">
                <a16:creationId xmlns:a16="http://schemas.microsoft.com/office/drawing/2014/main" id="{2AF31B69-B61E-41B9-AF56-467488EB8DE4}"/>
              </a:ext>
            </a:extLst>
          </p:cNvPr>
          <p:cNvSpPr txBox="1">
            <a:spLocks/>
          </p:cNvSpPr>
          <p:nvPr/>
        </p:nvSpPr>
        <p:spPr>
          <a:xfrm>
            <a:off x="3094075" y="128181"/>
            <a:ext cx="8807165" cy="505983"/>
          </a:xfrm>
          <a:prstGeom prst="rect">
            <a:avLst/>
          </a:prstGeom>
        </p:spPr>
        <p:txBody>
          <a:bodyPr vert="horz" lIns="91440" tIns="45720" rIns="91440" bIns="45720" rtlCol="0" anchor="ctr">
            <a:noAutofit/>
          </a:bodyPr>
          <a:lstStyle>
            <a:lvl1pPr algn="r" defTabSz="685800" rtl="0" eaLnBrk="1" latinLnBrk="0" hangingPunct="1">
              <a:lnSpc>
                <a:spcPct val="90000"/>
              </a:lnSpc>
              <a:spcBef>
                <a:spcPct val="0"/>
              </a:spcBef>
              <a:buNone/>
              <a:defRPr sz="2800" b="1" kern="1200" baseline="0">
                <a:solidFill>
                  <a:schemeClr val="bg1"/>
                </a:solidFill>
                <a:latin typeface="Cambria" panose="02040503050406030204" pitchFamily="18" charset="0"/>
                <a:ea typeface="Cambria" panose="02040503050406030204" pitchFamily="18" charset="0"/>
                <a:cs typeface="Times New Roman" panose="02020603050405020304" pitchFamily="18" charset="0"/>
              </a:defRPr>
            </a:lvl1pPr>
          </a:lstStyle>
          <a:p>
            <a:pPr marL="0" marR="0" lvl="0" indent="0" defTabSz="685800" rtl="0" eaLnBrk="1" fontAlgn="auto" latinLnBrk="0" hangingPunct="1">
              <a:lnSpc>
                <a:spcPct val="90000"/>
              </a:lnSpc>
              <a:spcBef>
                <a:spcPct val="0"/>
              </a:spcBef>
              <a:spcAft>
                <a:spcPts val="0"/>
              </a:spcAft>
              <a:buClrTx/>
              <a:buSzTx/>
              <a:buFontTx/>
              <a:buNone/>
              <a:tabLst/>
              <a:defRPr/>
            </a:pPr>
            <a:r>
              <a:rPr kumimoji="0" lang="tr-TR" sz="2600" b="1" i="0" u="none" strike="noStrike" kern="1200" cap="none" spc="0" normalizeH="0" baseline="0" noProof="0">
                <a:ln>
                  <a:noFill/>
                </a:ln>
                <a:solidFill>
                  <a:sysClr val="window" lastClr="FFFFFF"/>
                </a:solidFill>
                <a:effectLst/>
                <a:uLnTx/>
                <a:uFillTx/>
                <a:latin typeface="Times New Roman" panose="02020603050405020304" pitchFamily="18" charset="0"/>
              </a:rPr>
              <a:t>BAĞ-KUR (4/b) SİGORTALILARININ HİZMETLERİNİN DURDURULMASI </a:t>
            </a:r>
          </a:p>
        </p:txBody>
      </p:sp>
    </p:spTree>
    <p:extLst>
      <p:ext uri="{BB962C8B-B14F-4D97-AF65-F5344CB8AC3E}">
        <p14:creationId xmlns:p14="http://schemas.microsoft.com/office/powerpoint/2010/main" val="40217271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Metin kutusu 8"/>
          <p:cNvSpPr txBox="1"/>
          <p:nvPr/>
        </p:nvSpPr>
        <p:spPr>
          <a:xfrm>
            <a:off x="382136" y="5223281"/>
            <a:ext cx="11974754" cy="369332"/>
          </a:xfrm>
          <a:prstGeom prst="rect">
            <a:avLst/>
          </a:prstGeom>
          <a:solidFill>
            <a:schemeClr val="bg1"/>
          </a:solidFill>
        </p:spPr>
        <p:txBody>
          <a:bodyPr wrap="square" rtlCol="0">
            <a:spAutoFit/>
          </a:bodyPr>
          <a:lstStyle/>
          <a:p>
            <a:pPr marL="285750" indent="-285750" algn="just" defTabSz="457200">
              <a:buFont typeface="Wingdings" panose="05000000000000000000" pitchFamily="2" charset="2"/>
              <a:buChar char="Ø"/>
            </a:pPr>
            <a:endParaRPr lang="tr-TR">
              <a:solidFill>
                <a:prstClr val="black"/>
              </a:solidFill>
              <a:latin typeface="Garamond" panose="02020404030301010803" pitchFamily="18" charset="0"/>
            </a:endParaRPr>
          </a:p>
        </p:txBody>
      </p:sp>
      <p:sp>
        <p:nvSpPr>
          <p:cNvPr id="5" name="Unvan 1">
            <a:extLst>
              <a:ext uri="{FF2B5EF4-FFF2-40B4-BE49-F238E27FC236}">
                <a16:creationId xmlns:a16="http://schemas.microsoft.com/office/drawing/2014/main" id="{47222D5A-7165-408E-86B8-B73F7BE9C9B2}"/>
              </a:ext>
            </a:extLst>
          </p:cNvPr>
          <p:cNvSpPr txBox="1">
            <a:spLocks/>
          </p:cNvSpPr>
          <p:nvPr/>
        </p:nvSpPr>
        <p:spPr>
          <a:xfrm>
            <a:off x="3838360" y="110425"/>
            <a:ext cx="7872635" cy="505983"/>
          </a:xfrm>
          <a:prstGeom prst="rect">
            <a:avLst/>
          </a:prstGeom>
        </p:spPr>
        <p:txBody>
          <a:bodyPr vert="horz" lIns="91440" tIns="45720" rIns="91440" bIns="45720" rtlCol="0" anchor="ctr">
            <a:noAutofit/>
          </a:bodyPr>
          <a:lstStyle>
            <a:lvl1pPr algn="r" defTabSz="685800" rtl="0" eaLnBrk="1" latinLnBrk="0" hangingPunct="1">
              <a:lnSpc>
                <a:spcPct val="90000"/>
              </a:lnSpc>
              <a:spcBef>
                <a:spcPct val="0"/>
              </a:spcBef>
              <a:buNone/>
              <a:defRPr sz="2800" b="1" kern="1200" baseline="0">
                <a:solidFill>
                  <a:schemeClr val="bg1"/>
                </a:solidFill>
                <a:latin typeface="Cambria" panose="02040503050406030204" pitchFamily="18" charset="0"/>
                <a:ea typeface="Cambria" panose="02040503050406030204" pitchFamily="18" charset="0"/>
                <a:cs typeface="Times New Roman" panose="02020603050405020304" pitchFamily="18" charset="0"/>
              </a:defRPr>
            </a:lvl1pPr>
          </a:lstStyle>
          <a:p>
            <a:pPr marL="0" marR="0" lvl="0" indent="0" defTabSz="685800" rtl="0" eaLnBrk="1" fontAlgn="auto" latinLnBrk="0" hangingPunct="1">
              <a:lnSpc>
                <a:spcPct val="90000"/>
              </a:lnSpc>
              <a:spcBef>
                <a:spcPct val="0"/>
              </a:spcBef>
              <a:spcAft>
                <a:spcPts val="0"/>
              </a:spcAft>
              <a:buClrTx/>
              <a:buSzTx/>
              <a:buFontTx/>
              <a:buNone/>
              <a:tabLst/>
              <a:defRPr/>
            </a:pPr>
            <a:r>
              <a:rPr kumimoji="0" lang="tr-TR" b="1" i="0" u="none" strike="noStrike" kern="1200" cap="none" spc="0" normalizeH="0" baseline="0" noProof="0">
                <a:ln>
                  <a:noFill/>
                </a:ln>
                <a:solidFill>
                  <a:sysClr val="window" lastClr="FFFFFF"/>
                </a:solidFill>
                <a:effectLst/>
                <a:uLnTx/>
                <a:uFillTx/>
                <a:latin typeface="Times New Roman" panose="02020603050405020304" pitchFamily="18" charset="0"/>
              </a:rPr>
              <a:t>DURDURULAN BAĞ-KUR SÜRELERİN YAPILANDIRMA KAPSAMINDA İHYASI</a:t>
            </a:r>
          </a:p>
        </p:txBody>
      </p:sp>
      <p:sp>
        <p:nvSpPr>
          <p:cNvPr id="6" name="İçerik Yer Tutucusu 3">
            <a:extLst>
              <a:ext uri="{FF2B5EF4-FFF2-40B4-BE49-F238E27FC236}">
                <a16:creationId xmlns:a16="http://schemas.microsoft.com/office/drawing/2014/main" id="{8408B7D7-FC95-40F3-8704-5DDD0DB0A698}"/>
              </a:ext>
            </a:extLst>
          </p:cNvPr>
          <p:cNvSpPr txBox="1">
            <a:spLocks/>
          </p:cNvSpPr>
          <p:nvPr/>
        </p:nvSpPr>
        <p:spPr>
          <a:xfrm>
            <a:off x="382136" y="843953"/>
            <a:ext cx="11427728" cy="5170094"/>
          </a:xfrm>
          <a:prstGeom prst="rect">
            <a:avLst/>
          </a:prstGeom>
        </p:spPr>
        <p:txBody>
          <a:bodyPr vert="horz" lIns="91440" tIns="45720" rIns="91440" bIns="45720" rtlCol="0" anchor="t">
            <a:noAutofit/>
          </a:bodyPr>
          <a:lstStyle>
            <a:lvl1pPr marL="171450" indent="-171450" algn="l" defTabSz="685800" rtl="0" eaLnBrk="1" latinLnBrk="0" hangingPunct="1">
              <a:lnSpc>
                <a:spcPct val="90000"/>
              </a:lnSpc>
              <a:spcBef>
                <a:spcPts val="750"/>
              </a:spcBef>
              <a:buClr>
                <a:schemeClr val="accent5">
                  <a:lumMod val="75000"/>
                </a:schemeClr>
              </a:buClr>
              <a:buFont typeface="Wingdings" panose="05000000000000000000" pitchFamily="2" charset="2"/>
              <a:buChar char="Ø"/>
              <a:defRPr sz="2000" kern="1200">
                <a:solidFill>
                  <a:schemeClr val="tx1"/>
                </a:solidFill>
                <a:latin typeface="Cambria" panose="02040503050406030204" pitchFamily="18" charset="0"/>
                <a:ea typeface="Cambria" panose="02040503050406030204" pitchFamily="18" charset="0"/>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342900" lvl="1" indent="-342900" algn="just" defTabSz="914400">
              <a:lnSpc>
                <a:spcPct val="115000"/>
              </a:lnSpc>
              <a:spcBef>
                <a:spcPts val="750"/>
              </a:spcBef>
              <a:buFont typeface="Wingdings" panose="05000000000000000000" pitchFamily="2" charset="2"/>
              <a:buChar char="Ø"/>
            </a:pPr>
            <a:r>
              <a:rPr lang="tr-TR" sz="2400" dirty="0">
                <a:solidFill>
                  <a:prstClr val="black"/>
                </a:solidFill>
                <a:latin typeface="Times New Roman" panose="02020603050405020304" pitchFamily="18" charset="0"/>
                <a:cs typeface="Times New Roman" panose="02020603050405020304" pitchFamily="18" charset="0"/>
              </a:rPr>
              <a:t>BAĞ-KUR (4/b) sigortalılarının daha önceki kanunlarla durdurulan hizmet sürelerine ilişkin olarak </a:t>
            </a:r>
            <a:r>
              <a:rPr lang="tr-TR" sz="2400" b="1" dirty="0">
                <a:solidFill>
                  <a:prstClr val="black"/>
                </a:solidFill>
                <a:latin typeface="Times New Roman" panose="02020603050405020304" pitchFamily="18" charset="0"/>
                <a:cs typeface="Times New Roman" panose="02020603050405020304" pitchFamily="18" charset="0"/>
              </a:rPr>
              <a:t>31.10.2021</a:t>
            </a:r>
            <a:r>
              <a:rPr lang="tr-TR" sz="2400" dirty="0">
                <a:solidFill>
                  <a:prstClr val="black"/>
                </a:solidFill>
                <a:latin typeface="Times New Roman" panose="02020603050405020304" pitchFamily="18" charset="0"/>
                <a:cs typeface="Times New Roman" panose="02020603050405020304" pitchFamily="18" charset="0"/>
              </a:rPr>
              <a:t> tarihine kadar başvuruda bulunmaları halinde, </a:t>
            </a:r>
          </a:p>
          <a:p>
            <a:pPr marL="514350" lvl="2" algn="just" defTabSz="914400">
              <a:lnSpc>
                <a:spcPct val="115000"/>
              </a:lnSpc>
              <a:spcBef>
                <a:spcPts val="750"/>
              </a:spcBef>
              <a:buFont typeface="Wingdings" panose="05000000000000000000" pitchFamily="2" charset="2"/>
              <a:buChar char="§"/>
            </a:pPr>
            <a:r>
              <a:rPr lang="tr-TR" sz="2400" dirty="0">
                <a:solidFill>
                  <a:prstClr val="black"/>
                </a:solidFill>
                <a:latin typeface="Times New Roman" panose="02020603050405020304" pitchFamily="18" charset="0"/>
                <a:cs typeface="Times New Roman" panose="02020603050405020304" pitchFamily="18" charset="0"/>
              </a:rPr>
              <a:t>Prim borcu asılları Yİ-ÜFE ile güncellenerek yeni tutar hesaplanacaktır.</a:t>
            </a:r>
          </a:p>
          <a:p>
            <a:pPr marL="514350" lvl="2" algn="just" defTabSz="914400">
              <a:lnSpc>
                <a:spcPct val="115000"/>
              </a:lnSpc>
              <a:spcBef>
                <a:spcPts val="750"/>
              </a:spcBef>
              <a:buFont typeface="Wingdings" panose="05000000000000000000" pitchFamily="2" charset="2"/>
              <a:buChar char="§"/>
            </a:pPr>
            <a:r>
              <a:rPr lang="tr-TR" sz="2400" dirty="0">
                <a:solidFill>
                  <a:prstClr val="black"/>
                </a:solidFill>
                <a:latin typeface="Times New Roman" panose="02020603050405020304" pitchFamily="18" charset="0"/>
                <a:cs typeface="Times New Roman" panose="02020603050405020304" pitchFamily="18" charset="0"/>
              </a:rPr>
              <a:t>Hesaplanan tutarın </a:t>
            </a:r>
            <a:r>
              <a:rPr lang="tr-TR" sz="2400" b="1" dirty="0">
                <a:solidFill>
                  <a:prstClr val="black"/>
                </a:solidFill>
                <a:latin typeface="Times New Roman" panose="02020603050405020304" pitchFamily="18" charset="0"/>
                <a:cs typeface="Times New Roman" panose="02020603050405020304" pitchFamily="18" charset="0"/>
              </a:rPr>
              <a:t>01.11.2021</a:t>
            </a:r>
            <a:r>
              <a:rPr lang="tr-TR" sz="2400" dirty="0">
                <a:solidFill>
                  <a:prstClr val="black"/>
                </a:solidFill>
                <a:latin typeface="Times New Roman" panose="02020603050405020304" pitchFamily="18" charset="0"/>
                <a:cs typeface="Times New Roman" panose="02020603050405020304" pitchFamily="18" charset="0"/>
              </a:rPr>
              <a:t> (31 Ekim 2021 hafta sonuna denk geldiği için) tarihine kadar ödenmesi halinde durdurulan süreler ihya edilebilecektir. </a:t>
            </a:r>
          </a:p>
          <a:p>
            <a:pPr marL="514350" lvl="2" algn="just" defTabSz="914400">
              <a:lnSpc>
                <a:spcPct val="115000"/>
              </a:lnSpc>
              <a:spcBef>
                <a:spcPts val="750"/>
              </a:spcBef>
              <a:buFont typeface="Wingdings" panose="05000000000000000000" pitchFamily="2" charset="2"/>
              <a:buChar char="§"/>
            </a:pPr>
            <a:r>
              <a:rPr lang="tr-TR" sz="2400" dirty="0">
                <a:solidFill>
                  <a:prstClr val="black"/>
                </a:solidFill>
                <a:latin typeface="Times New Roman" panose="02020603050405020304" pitchFamily="18" charset="0"/>
                <a:cs typeface="Times New Roman" panose="02020603050405020304" pitchFamily="18" charset="0"/>
              </a:rPr>
              <a:t>İhya ödemelerinde Yİ-ÜFE’de herhangi bir indirim uygulanmayacaktır.</a:t>
            </a:r>
          </a:p>
          <a:p>
            <a:pPr marL="342900" lvl="1" indent="-342900" algn="just" defTabSz="914400">
              <a:lnSpc>
                <a:spcPct val="115000"/>
              </a:lnSpc>
              <a:spcBef>
                <a:spcPts val="750"/>
              </a:spcBef>
              <a:buFont typeface="Wingdings" panose="05000000000000000000" pitchFamily="2" charset="2"/>
              <a:buChar char="Ø"/>
            </a:pPr>
            <a:r>
              <a:rPr lang="tr-TR" sz="2400" b="1" dirty="0">
                <a:solidFill>
                  <a:prstClr val="black"/>
                </a:solidFill>
                <a:latin typeface="Times New Roman" panose="02020603050405020304" pitchFamily="18" charset="0"/>
                <a:cs typeface="Times New Roman" panose="02020603050405020304" pitchFamily="18" charset="0"/>
              </a:rPr>
              <a:t>Örnek</a:t>
            </a:r>
            <a:r>
              <a:rPr lang="tr-TR" sz="2400" dirty="0">
                <a:solidFill>
                  <a:prstClr val="black"/>
                </a:solidFill>
                <a:latin typeface="Times New Roman" panose="02020603050405020304" pitchFamily="18" charset="0"/>
                <a:cs typeface="Times New Roman" panose="02020603050405020304" pitchFamily="18" charset="0"/>
              </a:rPr>
              <a:t>;</a:t>
            </a:r>
          </a:p>
          <a:p>
            <a:pPr marL="361950" indent="0" algn="just" defTabSz="542925">
              <a:lnSpc>
                <a:spcPct val="115000"/>
              </a:lnSpc>
              <a:buClrTx/>
              <a:buFont typeface="Wingdings" panose="05000000000000000000" pitchFamily="2" charset="2"/>
              <a:buChar char="§"/>
              <a:tabLst>
                <a:tab pos="542925" algn="l"/>
              </a:tabLst>
            </a:pPr>
            <a:r>
              <a:rPr lang="tr-TR" sz="2400" dirty="0">
                <a:solidFill>
                  <a:prstClr val="black"/>
                </a:solidFill>
                <a:latin typeface="Times New Roman" panose="02020603050405020304" pitchFamily="18" charset="0"/>
                <a:cs typeface="Times New Roman" panose="02020603050405020304" pitchFamily="18" charset="0"/>
              </a:rPr>
              <a:t>1.1.2009-31.12.2010 tarihleri arasındaki sigortalılık süresi durdurulan sigortalının bu süreyi ihya edebilmek için ödeyeceği prim tutarı prime esas kazanç (2021 yılı için PEK) alt sınırı üzerinden 1.234,24 x 24 =29.621,76 TL’dir. Yapılandırmaya başvurulursa </a:t>
            </a:r>
            <a:r>
              <a:rPr lang="tr-TR" sz="2400" dirty="0">
                <a:latin typeface="Times New Roman"/>
                <a:cs typeface="Times New Roman"/>
              </a:rPr>
              <a:t>aynı sürenin ihyası için 9.745,66 TL ödenecektir. %67 indirim olacaktır.</a:t>
            </a:r>
          </a:p>
        </p:txBody>
      </p:sp>
    </p:spTree>
    <p:extLst>
      <p:ext uri="{BB962C8B-B14F-4D97-AF65-F5344CB8AC3E}">
        <p14:creationId xmlns:p14="http://schemas.microsoft.com/office/powerpoint/2010/main" val="2006948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Metin kutusu 14"/>
          <p:cNvSpPr txBox="1"/>
          <p:nvPr/>
        </p:nvSpPr>
        <p:spPr>
          <a:xfrm>
            <a:off x="4740167" y="1969252"/>
            <a:ext cx="184731" cy="369332"/>
          </a:xfrm>
          <a:prstGeom prst="rect">
            <a:avLst/>
          </a:prstGeom>
          <a:noFill/>
        </p:spPr>
        <p:txBody>
          <a:bodyPr wrap="none" rtlCol="0">
            <a:spAutoFit/>
          </a:bodyPr>
          <a:lstStyle/>
          <a:p>
            <a:endParaRPr lang="tr-TR">
              <a:latin typeface="Times New Roman" panose="02020603050405020304" pitchFamily="18" charset="0"/>
              <a:cs typeface="Times New Roman" panose="02020603050405020304" pitchFamily="18" charset="0"/>
            </a:endParaRPr>
          </a:p>
        </p:txBody>
      </p:sp>
      <p:sp>
        <p:nvSpPr>
          <p:cNvPr id="6" name="Unvan 1"/>
          <p:cNvSpPr>
            <a:spLocks noGrp="1"/>
          </p:cNvSpPr>
          <p:nvPr>
            <p:ph type="title"/>
          </p:nvPr>
        </p:nvSpPr>
        <p:spPr>
          <a:xfrm>
            <a:off x="5065623" y="99472"/>
            <a:ext cx="6702804" cy="533508"/>
          </a:xfrm>
        </p:spPr>
        <p:txBody>
          <a:bodyPr>
            <a:noAutofit/>
          </a:bodyPr>
          <a:lstStyle/>
          <a:p>
            <a:pPr algn="r"/>
            <a:r>
              <a:rPr lang="tr-TR" sz="3200" b="1">
                <a:solidFill>
                  <a:schemeClr val="bg1"/>
                </a:solidFill>
                <a:latin typeface="Times New Roman"/>
                <a:cs typeface="Times New Roman"/>
              </a:rPr>
              <a:t>SUNUM PLANI</a:t>
            </a:r>
          </a:p>
        </p:txBody>
      </p:sp>
      <p:sp>
        <p:nvSpPr>
          <p:cNvPr id="5" name="İçerik Yer Tutucusu 3">
            <a:extLst>
              <a:ext uri="{FF2B5EF4-FFF2-40B4-BE49-F238E27FC236}">
                <a16:creationId xmlns:a16="http://schemas.microsoft.com/office/drawing/2014/main" id="{9EDC3301-8E0E-443D-8F15-BD4A1AD41405}"/>
              </a:ext>
            </a:extLst>
          </p:cNvPr>
          <p:cNvSpPr>
            <a:spLocks noGrp="1"/>
          </p:cNvSpPr>
          <p:nvPr/>
        </p:nvSpPr>
        <p:spPr>
          <a:xfrm>
            <a:off x="550115" y="1041990"/>
            <a:ext cx="11654541" cy="5358809"/>
          </a:xfrm>
          <a:prstGeom prst="rect">
            <a:avLst/>
          </a:prstGeom>
        </p:spPr>
        <p:txBody>
          <a:bodyPr vert="horz" lIns="91440" tIns="45720" rIns="91440" bIns="45720" numCol="2" rtlCol="0" anchor="t">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defTabSz="914400">
              <a:lnSpc>
                <a:spcPct val="115000"/>
              </a:lnSpc>
              <a:spcBef>
                <a:spcPts val="600"/>
              </a:spcBef>
              <a:buFont typeface="Wingdings" panose="05000000000000000000" pitchFamily="2" charset="2"/>
              <a:buChar char="Ø"/>
            </a:pPr>
            <a:r>
              <a:rPr lang="tr-TR" sz="2400">
                <a:latin typeface="Times New Roman"/>
                <a:cs typeface="Times New Roman"/>
              </a:rPr>
              <a:t>Kapsam</a:t>
            </a:r>
          </a:p>
          <a:p>
            <a:pPr defTabSz="914400">
              <a:lnSpc>
                <a:spcPct val="115000"/>
              </a:lnSpc>
              <a:spcBef>
                <a:spcPts val="600"/>
              </a:spcBef>
              <a:buFont typeface="Wingdings" panose="05000000000000000000" pitchFamily="2" charset="2"/>
              <a:buChar char="Ø"/>
            </a:pPr>
            <a:r>
              <a:rPr lang="tr-TR" sz="2400">
                <a:latin typeface="Times New Roman"/>
                <a:cs typeface="Times New Roman"/>
              </a:rPr>
              <a:t>Avantajlar</a:t>
            </a:r>
          </a:p>
          <a:p>
            <a:pPr defTabSz="914400">
              <a:lnSpc>
                <a:spcPct val="115000"/>
              </a:lnSpc>
              <a:spcBef>
                <a:spcPts val="600"/>
              </a:spcBef>
              <a:buFont typeface="Wingdings" panose="05000000000000000000" pitchFamily="2" charset="2"/>
              <a:buChar char="Ø"/>
            </a:pPr>
            <a:r>
              <a:rPr lang="tr-TR" sz="2400">
                <a:latin typeface="Times New Roman"/>
                <a:cs typeface="Times New Roman"/>
              </a:rPr>
              <a:t>Ödemeye İlişkin Bilgiler</a:t>
            </a:r>
          </a:p>
          <a:p>
            <a:pPr defTabSz="914400">
              <a:lnSpc>
                <a:spcPct val="115000"/>
              </a:lnSpc>
              <a:spcBef>
                <a:spcPts val="600"/>
              </a:spcBef>
              <a:buFont typeface="Wingdings" panose="05000000000000000000" pitchFamily="2" charset="2"/>
              <a:buChar char="Ø"/>
            </a:pPr>
            <a:r>
              <a:rPr lang="tr-TR" sz="2400">
                <a:latin typeface="Times New Roman"/>
                <a:cs typeface="Times New Roman"/>
              </a:rPr>
              <a:t>Belediyelere İlişkin Düzenlemeler</a:t>
            </a:r>
          </a:p>
          <a:p>
            <a:pPr defTabSz="914400">
              <a:lnSpc>
                <a:spcPct val="115000"/>
              </a:lnSpc>
              <a:spcBef>
                <a:spcPts val="600"/>
              </a:spcBef>
              <a:buFont typeface="Wingdings" panose="05000000000000000000" pitchFamily="2" charset="2"/>
              <a:buChar char="Ø"/>
            </a:pPr>
            <a:r>
              <a:rPr lang="tr-TR" sz="2400">
                <a:latin typeface="Times New Roman"/>
                <a:cs typeface="Times New Roman"/>
              </a:rPr>
              <a:t>İl Özel İdareleri ve Spor Kulüplerine Özel Düzenlemeler</a:t>
            </a:r>
          </a:p>
          <a:p>
            <a:pPr defTabSz="914400">
              <a:lnSpc>
                <a:spcPct val="115000"/>
              </a:lnSpc>
              <a:spcBef>
                <a:spcPts val="600"/>
              </a:spcBef>
              <a:buFont typeface="Wingdings" panose="05000000000000000000" pitchFamily="2" charset="2"/>
              <a:buChar char="Ø"/>
            </a:pPr>
            <a:r>
              <a:rPr lang="tr-TR" sz="2400">
                <a:latin typeface="Times New Roman"/>
                <a:cs typeface="Times New Roman"/>
              </a:rPr>
              <a:t>Eksik İşçilik Borçları</a:t>
            </a:r>
          </a:p>
          <a:p>
            <a:pPr defTabSz="914400">
              <a:lnSpc>
                <a:spcPct val="115000"/>
              </a:lnSpc>
              <a:spcBef>
                <a:spcPts val="600"/>
              </a:spcBef>
              <a:buFont typeface="Wingdings" panose="05000000000000000000" pitchFamily="2" charset="2"/>
              <a:buChar char="Ø"/>
            </a:pPr>
            <a:r>
              <a:rPr lang="tr-TR" sz="2400">
                <a:latin typeface="Times New Roman"/>
                <a:cs typeface="Times New Roman"/>
              </a:rPr>
              <a:t>Borcu Yoktur Yazıları</a:t>
            </a:r>
          </a:p>
          <a:p>
            <a:pPr defTabSz="914400">
              <a:lnSpc>
                <a:spcPct val="115000"/>
              </a:lnSpc>
              <a:spcBef>
                <a:spcPts val="600"/>
              </a:spcBef>
              <a:buFont typeface="Wingdings" panose="05000000000000000000" pitchFamily="2" charset="2"/>
              <a:buChar char="Ø"/>
            </a:pPr>
            <a:r>
              <a:rPr lang="tr-TR" sz="2400">
                <a:latin typeface="Times New Roman"/>
                <a:cs typeface="Times New Roman"/>
              </a:rPr>
              <a:t>Hacizlerin Kaldırılması</a:t>
            </a:r>
          </a:p>
          <a:p>
            <a:pPr defTabSz="914400">
              <a:lnSpc>
                <a:spcPct val="115000"/>
              </a:lnSpc>
              <a:spcBef>
                <a:spcPts val="600"/>
              </a:spcBef>
              <a:buFont typeface="Wingdings" panose="05000000000000000000" pitchFamily="2" charset="2"/>
              <a:buChar char="Ø"/>
            </a:pPr>
            <a:r>
              <a:rPr lang="tr-TR" sz="2400">
                <a:latin typeface="Times New Roman"/>
                <a:cs typeface="Times New Roman"/>
              </a:rPr>
              <a:t>BAĞ-KUR Sigortalılarının Hizmetlerinin Durdurulması ve İhya</a:t>
            </a:r>
          </a:p>
          <a:p>
            <a:pPr defTabSz="914400">
              <a:lnSpc>
                <a:spcPct val="115000"/>
              </a:lnSpc>
              <a:spcBef>
                <a:spcPts val="600"/>
              </a:spcBef>
              <a:buFont typeface="Wingdings" panose="05000000000000000000" pitchFamily="2" charset="2"/>
              <a:buChar char="Ø"/>
            </a:pPr>
            <a:r>
              <a:rPr lang="tr-TR" sz="2400">
                <a:latin typeface="Times New Roman"/>
                <a:cs typeface="Times New Roman"/>
              </a:rPr>
              <a:t>Genel Sağlık Sigortasına Özel Düzenlemeler</a:t>
            </a:r>
          </a:p>
          <a:p>
            <a:pPr defTabSz="914400">
              <a:lnSpc>
                <a:spcPct val="115000"/>
              </a:lnSpc>
              <a:spcBef>
                <a:spcPts val="600"/>
              </a:spcBef>
              <a:buFont typeface="Wingdings" panose="05000000000000000000" pitchFamily="2" charset="2"/>
              <a:buChar char="Ø"/>
            </a:pPr>
            <a:r>
              <a:rPr lang="tr-TR" sz="2400">
                <a:latin typeface="Times New Roman"/>
                <a:cs typeface="Times New Roman"/>
              </a:rPr>
              <a:t>Rücu ve Yersiz Ödemeler</a:t>
            </a:r>
          </a:p>
          <a:p>
            <a:pPr defTabSz="914400">
              <a:lnSpc>
                <a:spcPct val="115000"/>
              </a:lnSpc>
              <a:spcBef>
                <a:spcPts val="600"/>
              </a:spcBef>
              <a:buFont typeface="Wingdings" panose="05000000000000000000" pitchFamily="2" charset="2"/>
              <a:buChar char="Ø"/>
            </a:pPr>
            <a:r>
              <a:rPr lang="tr-TR" sz="2400">
                <a:latin typeface="Times New Roman"/>
                <a:cs typeface="Times New Roman"/>
              </a:rPr>
              <a:t>Yapılandırmanın Bozulması</a:t>
            </a:r>
          </a:p>
          <a:p>
            <a:pPr defTabSz="914400">
              <a:lnSpc>
                <a:spcPct val="115000"/>
              </a:lnSpc>
              <a:spcBef>
                <a:spcPts val="600"/>
              </a:spcBef>
              <a:buFont typeface="Wingdings" panose="05000000000000000000" pitchFamily="2" charset="2"/>
              <a:buChar char="Ø"/>
            </a:pPr>
            <a:r>
              <a:rPr lang="tr-TR" sz="2400">
                <a:latin typeface="Times New Roman"/>
                <a:cs typeface="Times New Roman"/>
              </a:rPr>
              <a:t>Genel Uygulamalar</a:t>
            </a:r>
          </a:p>
          <a:p>
            <a:pPr defTabSz="914400">
              <a:lnSpc>
                <a:spcPct val="115000"/>
              </a:lnSpc>
              <a:spcBef>
                <a:spcPts val="600"/>
              </a:spcBef>
              <a:buFont typeface="Wingdings" panose="05000000000000000000" pitchFamily="2" charset="2"/>
              <a:buChar char="Ø"/>
            </a:pPr>
            <a:r>
              <a:rPr lang="tr-TR" sz="2400">
                <a:latin typeface="Times New Roman"/>
                <a:cs typeface="Times New Roman"/>
              </a:rPr>
              <a:t>Başvuru Süresi, Şekli ve Yeri</a:t>
            </a:r>
          </a:p>
          <a:p>
            <a:pPr marL="0" indent="0" defTabSz="914400">
              <a:lnSpc>
                <a:spcPct val="115000"/>
              </a:lnSpc>
              <a:spcBef>
                <a:spcPts val="600"/>
              </a:spcBef>
              <a:buClr>
                <a:srgbClr val="C00000"/>
              </a:buClr>
              <a:buNone/>
            </a:pPr>
            <a:endParaRPr lang="tr-TR" sz="16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34973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1">
            <a:extLst>
              <a:ext uri="{FF2B5EF4-FFF2-40B4-BE49-F238E27FC236}">
                <a16:creationId xmlns:a16="http://schemas.microsoft.com/office/drawing/2014/main" id="{2C7D237E-83ED-47ED-9F57-E2547763A84E}"/>
              </a:ext>
            </a:extLst>
          </p:cNvPr>
          <p:cNvSpPr txBox="1">
            <a:spLocks/>
          </p:cNvSpPr>
          <p:nvPr/>
        </p:nvSpPr>
        <p:spPr>
          <a:xfrm>
            <a:off x="7013566" y="105058"/>
            <a:ext cx="4891596" cy="505983"/>
          </a:xfrm>
          <a:prstGeom prst="rect">
            <a:avLst/>
          </a:prstGeom>
        </p:spPr>
        <p:txBody>
          <a:bodyPr vert="horz" lIns="91440" tIns="45720" rIns="91440" bIns="45720" rtlCol="0" anchor="ctr">
            <a:noAutofit/>
          </a:bodyPr>
          <a:lstStyle>
            <a:lvl1pPr algn="r" defTabSz="685800" rtl="0" eaLnBrk="1" latinLnBrk="0" hangingPunct="1">
              <a:lnSpc>
                <a:spcPct val="90000"/>
              </a:lnSpc>
              <a:spcBef>
                <a:spcPct val="0"/>
              </a:spcBef>
              <a:buNone/>
              <a:defRPr sz="2800" b="1" kern="1200" baseline="0">
                <a:solidFill>
                  <a:schemeClr val="bg1"/>
                </a:solidFill>
                <a:latin typeface="Cambria" panose="02040503050406030204" pitchFamily="18" charset="0"/>
                <a:ea typeface="Cambria" panose="02040503050406030204" pitchFamily="18" charset="0"/>
                <a:cs typeface="Times New Roman" panose="02020603050405020304" pitchFamily="18" charset="0"/>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tr-TR" sz="3200" b="1" i="0" u="none" strike="noStrike" kern="1200" cap="none" spc="0" normalizeH="0" baseline="0" noProof="0">
                <a:ln>
                  <a:noFill/>
                </a:ln>
                <a:solidFill>
                  <a:sysClr val="window" lastClr="FFFFFF"/>
                </a:solidFill>
                <a:effectLst/>
                <a:uLnTx/>
                <a:uFillTx/>
                <a:latin typeface="Times New Roman" panose="02020603050405020304" pitchFamily="18" charset="0"/>
              </a:rPr>
              <a:t>SAĞLIK YARDIMLARI</a:t>
            </a:r>
          </a:p>
        </p:txBody>
      </p:sp>
      <p:sp>
        <p:nvSpPr>
          <p:cNvPr id="4" name="Dikdörtgen 3">
            <a:extLst>
              <a:ext uri="{FF2B5EF4-FFF2-40B4-BE49-F238E27FC236}">
                <a16:creationId xmlns:a16="http://schemas.microsoft.com/office/drawing/2014/main" id="{A14FC336-2DD2-4C02-A080-92A6D419DCF5}"/>
              </a:ext>
            </a:extLst>
          </p:cNvPr>
          <p:cNvSpPr/>
          <p:nvPr/>
        </p:nvSpPr>
        <p:spPr>
          <a:xfrm>
            <a:off x="286839" y="1482569"/>
            <a:ext cx="7949537" cy="3892861"/>
          </a:xfrm>
          <a:prstGeom prst="rect">
            <a:avLst/>
          </a:prstGeom>
        </p:spPr>
        <p:txBody>
          <a:bodyPr wrap="square">
            <a:spAutoFit/>
          </a:bodyPr>
          <a:lstStyle/>
          <a:p>
            <a:pPr marL="800100" lvl="1" indent="-457200" algn="just">
              <a:lnSpc>
                <a:spcPct val="150000"/>
              </a:lnSpc>
              <a:buFont typeface="Wingdings" panose="05000000000000000000" pitchFamily="2" charset="2"/>
              <a:buChar char="Ø"/>
              <a:defRPr/>
            </a:pPr>
            <a:r>
              <a:rPr lang="tr-TR" sz="2800">
                <a:solidFill>
                  <a:prstClr val="black"/>
                </a:solidFill>
                <a:latin typeface="Times New Roman" panose="02020603050405020304" pitchFamily="18" charset="0"/>
                <a:cs typeface="Times New Roman" panose="02020603050405020304" pitchFamily="18" charset="0"/>
              </a:rPr>
              <a:t>4/b (BAĞ-KUR), Ek-5 ve Ek-6 kapsamındaki sigortalılar, borçlarını yapılandırarak, ilk taksiti ödemeleri ve yapılandırma kapsamı dışında 60 (altmış) gün ve üzeri prim borcunun bulunmaması halinde sağlık yardımlarından yararlanabilecektir.</a:t>
            </a:r>
          </a:p>
        </p:txBody>
      </p:sp>
      <p:sp>
        <p:nvSpPr>
          <p:cNvPr id="5" name="Frame 2">
            <a:extLst>
              <a:ext uri="{FF2B5EF4-FFF2-40B4-BE49-F238E27FC236}">
                <a16:creationId xmlns:a16="http://schemas.microsoft.com/office/drawing/2014/main" id="{60DAA695-3A69-46CA-A1CF-41C1CC75B32B}"/>
              </a:ext>
            </a:extLst>
          </p:cNvPr>
          <p:cNvSpPr/>
          <p:nvPr/>
        </p:nvSpPr>
        <p:spPr>
          <a:xfrm rot="18900000">
            <a:off x="9219490" y="2667254"/>
            <a:ext cx="2075142" cy="2075142"/>
          </a:xfrm>
          <a:prstGeom prst="frame">
            <a:avLst>
              <a:gd name="adj1" fmla="val 5512"/>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6" name="Block Arc 20">
            <a:extLst>
              <a:ext uri="{FF2B5EF4-FFF2-40B4-BE49-F238E27FC236}">
                <a16:creationId xmlns:a16="http://schemas.microsoft.com/office/drawing/2014/main" id="{8999204D-1EDE-484D-9853-5E32BB4E92F8}"/>
              </a:ext>
            </a:extLst>
          </p:cNvPr>
          <p:cNvSpPr>
            <a:spLocks noChangeAspect="1"/>
          </p:cNvSpPr>
          <p:nvPr/>
        </p:nvSpPr>
        <p:spPr>
          <a:xfrm rot="10800000">
            <a:off x="9731996" y="3135976"/>
            <a:ext cx="957465" cy="962498"/>
          </a:xfrm>
          <a:custGeom>
            <a:avLst/>
            <a:gdLst/>
            <a:ahLst/>
            <a:cxnLst/>
            <a:rect l="l" t="t" r="r" b="b"/>
            <a:pathLst>
              <a:path w="2958558" h="3207983">
                <a:moveTo>
                  <a:pt x="376920" y="2960896"/>
                </a:moveTo>
                <a:cubicBezTo>
                  <a:pt x="266613" y="2960896"/>
                  <a:pt x="177192" y="2871475"/>
                  <a:pt x="177192" y="2761168"/>
                </a:cubicBezTo>
                <a:cubicBezTo>
                  <a:pt x="177192" y="2650861"/>
                  <a:pt x="266613" y="2561440"/>
                  <a:pt x="376920" y="2561440"/>
                </a:cubicBezTo>
                <a:cubicBezTo>
                  <a:pt x="487227" y="2561440"/>
                  <a:pt x="576648" y="2650861"/>
                  <a:pt x="576648" y="2761168"/>
                </a:cubicBezTo>
                <a:cubicBezTo>
                  <a:pt x="576648" y="2871475"/>
                  <a:pt x="487227" y="2960896"/>
                  <a:pt x="376920" y="2960896"/>
                </a:cubicBezTo>
                <a:close/>
                <a:moveTo>
                  <a:pt x="376921" y="3072323"/>
                </a:moveTo>
                <a:cubicBezTo>
                  <a:pt x="539434" y="3072323"/>
                  <a:pt x="671176" y="2940581"/>
                  <a:pt x="671176" y="2778068"/>
                </a:cubicBezTo>
                <a:cubicBezTo>
                  <a:pt x="671176" y="2615555"/>
                  <a:pt x="539434" y="2483813"/>
                  <a:pt x="376921" y="2483813"/>
                </a:cubicBezTo>
                <a:cubicBezTo>
                  <a:pt x="214408" y="2483813"/>
                  <a:pt x="82666" y="2615555"/>
                  <a:pt x="82666" y="2778068"/>
                </a:cubicBezTo>
                <a:cubicBezTo>
                  <a:pt x="82666" y="2940581"/>
                  <a:pt x="214408" y="3072323"/>
                  <a:pt x="376921" y="3072323"/>
                </a:cubicBezTo>
                <a:close/>
                <a:moveTo>
                  <a:pt x="2379939" y="3207575"/>
                </a:moveTo>
                <a:cubicBezTo>
                  <a:pt x="2342159" y="3210380"/>
                  <a:pt x="2303308" y="3198772"/>
                  <a:pt x="2272342" y="3172087"/>
                </a:cubicBezTo>
                <a:cubicBezTo>
                  <a:pt x="2210411" y="3118717"/>
                  <a:pt x="2203469" y="3025247"/>
                  <a:pt x="2256839" y="2963315"/>
                </a:cubicBezTo>
                <a:cubicBezTo>
                  <a:pt x="2292137" y="2922355"/>
                  <a:pt x="2344975" y="2905450"/>
                  <a:pt x="2394194" y="2916618"/>
                </a:cubicBezTo>
                <a:lnTo>
                  <a:pt x="2482323" y="2842744"/>
                </a:lnTo>
                <a:lnTo>
                  <a:pt x="2486558" y="2847797"/>
                </a:lnTo>
                <a:cubicBezTo>
                  <a:pt x="2638916" y="2767056"/>
                  <a:pt x="2628462" y="2744879"/>
                  <a:pt x="2689889" y="2690172"/>
                </a:cubicBezTo>
                <a:cubicBezTo>
                  <a:pt x="2722819" y="2655246"/>
                  <a:pt x="2732363" y="2657367"/>
                  <a:pt x="2726376" y="2568558"/>
                </a:cubicBezTo>
                <a:lnTo>
                  <a:pt x="2730335" y="2568172"/>
                </a:lnTo>
                <a:lnTo>
                  <a:pt x="2726098" y="2568172"/>
                </a:lnTo>
                <a:lnTo>
                  <a:pt x="2726098" y="2140027"/>
                </a:lnTo>
                <a:lnTo>
                  <a:pt x="2686068" y="2140105"/>
                </a:lnTo>
                <a:cubicBezTo>
                  <a:pt x="2685662" y="1932305"/>
                  <a:pt x="2574529" y="1740506"/>
                  <a:pt x="2394530" y="1636956"/>
                </a:cubicBezTo>
                <a:cubicBezTo>
                  <a:pt x="2214320" y="1533284"/>
                  <a:pt x="1992511" y="1533845"/>
                  <a:pt x="1812826" y="1638426"/>
                </a:cubicBezTo>
                <a:cubicBezTo>
                  <a:pt x="1633353" y="1742884"/>
                  <a:pt x="1523189" y="1935240"/>
                  <a:pt x="1523830" y="2143038"/>
                </a:cubicBezTo>
                <a:lnTo>
                  <a:pt x="1483625" y="2143162"/>
                </a:lnTo>
                <a:lnTo>
                  <a:pt x="1483625" y="2568172"/>
                </a:lnTo>
                <a:lnTo>
                  <a:pt x="1479388" y="2568172"/>
                </a:lnTo>
                <a:lnTo>
                  <a:pt x="1483347" y="2568558"/>
                </a:lnTo>
                <a:cubicBezTo>
                  <a:pt x="1477359" y="2657367"/>
                  <a:pt x="1486903" y="2655246"/>
                  <a:pt x="1519833" y="2690172"/>
                </a:cubicBezTo>
                <a:cubicBezTo>
                  <a:pt x="1581261" y="2744879"/>
                  <a:pt x="1570806" y="2767057"/>
                  <a:pt x="1723166" y="2847797"/>
                </a:cubicBezTo>
                <a:lnTo>
                  <a:pt x="1727402" y="2842744"/>
                </a:lnTo>
                <a:lnTo>
                  <a:pt x="1815530" y="2916618"/>
                </a:lnTo>
                <a:cubicBezTo>
                  <a:pt x="1864749" y="2905450"/>
                  <a:pt x="1917587" y="2922356"/>
                  <a:pt x="1952884" y="2963315"/>
                </a:cubicBezTo>
                <a:cubicBezTo>
                  <a:pt x="2006254" y="3025247"/>
                  <a:pt x="1999313" y="3118717"/>
                  <a:pt x="1937381" y="3172087"/>
                </a:cubicBezTo>
                <a:cubicBezTo>
                  <a:pt x="1906416" y="3198772"/>
                  <a:pt x="1867565" y="3210380"/>
                  <a:pt x="1829785" y="3207575"/>
                </a:cubicBezTo>
                <a:cubicBezTo>
                  <a:pt x="1792004" y="3204769"/>
                  <a:pt x="1755294" y="3187551"/>
                  <a:pt x="1728609" y="3156586"/>
                </a:cubicBezTo>
                <a:cubicBezTo>
                  <a:pt x="1704170" y="3128225"/>
                  <a:pt x="1692377" y="3093251"/>
                  <a:pt x="1694258" y="3058558"/>
                </a:cubicBezTo>
                <a:lnTo>
                  <a:pt x="1607474" y="2985811"/>
                </a:lnTo>
                <a:lnTo>
                  <a:pt x="1609754" y="2983092"/>
                </a:lnTo>
                <a:cubicBezTo>
                  <a:pt x="1505378" y="2914609"/>
                  <a:pt x="1454899" y="2874388"/>
                  <a:pt x="1372959" y="2808609"/>
                </a:cubicBezTo>
                <a:cubicBezTo>
                  <a:pt x="1301402" y="2768123"/>
                  <a:pt x="1295976" y="2652344"/>
                  <a:pt x="1300245" y="2568172"/>
                </a:cubicBezTo>
                <a:lnTo>
                  <a:pt x="1296941" y="2568172"/>
                </a:lnTo>
                <a:lnTo>
                  <a:pt x="1296941" y="2143739"/>
                </a:lnTo>
                <a:lnTo>
                  <a:pt x="1251342" y="2143880"/>
                </a:lnTo>
                <a:cubicBezTo>
                  <a:pt x="1250400" y="1838694"/>
                  <a:pt x="1412261" y="1556194"/>
                  <a:pt x="1675942" y="1402813"/>
                </a:cubicBezTo>
                <a:cubicBezTo>
                  <a:pt x="1778114" y="1343381"/>
                  <a:pt x="1889554" y="1306836"/>
                  <a:pt x="2003205" y="1293823"/>
                </a:cubicBezTo>
                <a:lnTo>
                  <a:pt x="2003205" y="878785"/>
                </a:lnTo>
                <a:lnTo>
                  <a:pt x="1998176" y="878621"/>
                </a:lnTo>
                <a:cubicBezTo>
                  <a:pt x="2009560" y="630102"/>
                  <a:pt x="1847671" y="398939"/>
                  <a:pt x="1584243" y="287563"/>
                </a:cubicBezTo>
                <a:cubicBezTo>
                  <a:pt x="1373323" y="198386"/>
                  <a:pt x="1125012" y="198092"/>
                  <a:pt x="913796" y="286769"/>
                </a:cubicBezTo>
                <a:cubicBezTo>
                  <a:pt x="650203" y="397436"/>
                  <a:pt x="487575" y="627955"/>
                  <a:pt x="497878" y="876315"/>
                </a:cubicBezTo>
                <a:lnTo>
                  <a:pt x="492947" y="876461"/>
                </a:lnTo>
                <a:lnTo>
                  <a:pt x="492947" y="2424958"/>
                </a:lnTo>
                <a:cubicBezTo>
                  <a:pt x="646520" y="2471832"/>
                  <a:pt x="757382" y="2615059"/>
                  <a:pt x="757382" y="2784179"/>
                </a:cubicBezTo>
                <a:cubicBezTo>
                  <a:pt x="757382" y="2993324"/>
                  <a:pt x="587836" y="3162870"/>
                  <a:pt x="378691" y="3162870"/>
                </a:cubicBezTo>
                <a:cubicBezTo>
                  <a:pt x="169546" y="3162870"/>
                  <a:pt x="0" y="2993324"/>
                  <a:pt x="0" y="2784179"/>
                </a:cubicBezTo>
                <a:cubicBezTo>
                  <a:pt x="0" y="2610447"/>
                  <a:pt x="116991" y="2464039"/>
                  <a:pt x="276947" y="2421074"/>
                </a:cubicBezTo>
                <a:lnTo>
                  <a:pt x="276947" y="783746"/>
                </a:lnTo>
                <a:lnTo>
                  <a:pt x="281758" y="783746"/>
                </a:lnTo>
                <a:cubicBezTo>
                  <a:pt x="307533" y="493124"/>
                  <a:pt x="502412" y="231983"/>
                  <a:pt x="801266" y="95774"/>
                </a:cubicBezTo>
                <a:cubicBezTo>
                  <a:pt x="1082323" y="-32324"/>
                  <a:pt x="1416727" y="-31901"/>
                  <a:pt x="1697364" y="96907"/>
                </a:cubicBezTo>
                <a:cubicBezTo>
                  <a:pt x="1994951" y="233494"/>
                  <a:pt x="2188714" y="494056"/>
                  <a:pt x="2214549" y="783746"/>
                </a:cubicBezTo>
                <a:lnTo>
                  <a:pt x="2219205" y="783746"/>
                </a:lnTo>
                <a:lnTo>
                  <a:pt x="2219205" y="1295162"/>
                </a:lnTo>
                <a:cubicBezTo>
                  <a:pt x="2327099" y="1309357"/>
                  <a:pt x="2432799" y="1344641"/>
                  <a:pt x="2530224" y="1400656"/>
                </a:cubicBezTo>
                <a:cubicBezTo>
                  <a:pt x="2794677" y="1552703"/>
                  <a:pt x="2957961" y="1834385"/>
                  <a:pt x="2958558" y="2139573"/>
                </a:cubicBezTo>
                <a:lnTo>
                  <a:pt x="2912782" y="2139663"/>
                </a:lnTo>
                <a:lnTo>
                  <a:pt x="2912782" y="2568172"/>
                </a:lnTo>
                <a:lnTo>
                  <a:pt x="2909478" y="2568172"/>
                </a:lnTo>
                <a:cubicBezTo>
                  <a:pt x="2913747" y="2652344"/>
                  <a:pt x="2908320" y="2768123"/>
                  <a:pt x="2836763" y="2808609"/>
                </a:cubicBezTo>
                <a:cubicBezTo>
                  <a:pt x="2754824" y="2874388"/>
                  <a:pt x="2704345" y="2914609"/>
                  <a:pt x="2599970" y="2983091"/>
                </a:cubicBezTo>
                <a:lnTo>
                  <a:pt x="2602250" y="2985811"/>
                </a:lnTo>
                <a:lnTo>
                  <a:pt x="2515466" y="3058559"/>
                </a:lnTo>
                <a:cubicBezTo>
                  <a:pt x="2517346" y="3093252"/>
                  <a:pt x="2505554" y="3128225"/>
                  <a:pt x="2481114" y="3156586"/>
                </a:cubicBezTo>
                <a:cubicBezTo>
                  <a:pt x="2454429" y="3187551"/>
                  <a:pt x="2417719" y="3204769"/>
                  <a:pt x="2379939" y="3207575"/>
                </a:cubicBezTo>
                <a:close/>
              </a:path>
            </a:pathLst>
          </a:custGeom>
          <a:solidFill>
            <a:srgbClr val="074D73"/>
          </a:solidFill>
          <a:ln>
            <a:solidFill>
              <a:srgbClr val="074D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solidFill>
                <a:schemeClr val="tx1"/>
              </a:solidFill>
            </a:endParaRPr>
          </a:p>
        </p:txBody>
      </p:sp>
    </p:spTree>
    <p:extLst>
      <p:ext uri="{BB962C8B-B14F-4D97-AF65-F5344CB8AC3E}">
        <p14:creationId xmlns:p14="http://schemas.microsoft.com/office/powerpoint/2010/main" val="11336203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van 1">
            <a:extLst>
              <a:ext uri="{FF2B5EF4-FFF2-40B4-BE49-F238E27FC236}">
                <a16:creationId xmlns:a16="http://schemas.microsoft.com/office/drawing/2014/main" id="{C86FDEF2-CE73-4283-83F2-60E5A159F49D}"/>
              </a:ext>
            </a:extLst>
          </p:cNvPr>
          <p:cNvSpPr txBox="1">
            <a:spLocks/>
          </p:cNvSpPr>
          <p:nvPr/>
        </p:nvSpPr>
        <p:spPr>
          <a:xfrm>
            <a:off x="7910624" y="138813"/>
            <a:ext cx="3848985" cy="505983"/>
          </a:xfrm>
          <a:prstGeom prst="rect">
            <a:avLst/>
          </a:prstGeom>
        </p:spPr>
        <p:txBody>
          <a:bodyPr vert="horz" lIns="91440" tIns="45720" rIns="91440" bIns="45720" rtlCol="0" anchor="ctr">
            <a:noAutofit/>
          </a:bodyPr>
          <a:lstStyle>
            <a:lvl1pPr algn="r" defTabSz="685800" rtl="0" eaLnBrk="1" latinLnBrk="0" hangingPunct="1">
              <a:lnSpc>
                <a:spcPct val="90000"/>
              </a:lnSpc>
              <a:spcBef>
                <a:spcPct val="0"/>
              </a:spcBef>
              <a:buNone/>
              <a:defRPr sz="2800" b="1" kern="1200" baseline="0">
                <a:solidFill>
                  <a:schemeClr val="bg1"/>
                </a:solidFill>
                <a:latin typeface="Cambria" panose="02040503050406030204" pitchFamily="18" charset="0"/>
                <a:ea typeface="Cambria" panose="02040503050406030204" pitchFamily="18" charset="0"/>
                <a:cs typeface="Times New Roman" panose="02020603050405020304" pitchFamily="18" charset="0"/>
              </a:defRPr>
            </a:lvl1pPr>
          </a:lstStyle>
          <a:p>
            <a:pPr marL="0" marR="0" lvl="0" indent="0" defTabSz="685800" rtl="0" eaLnBrk="1" fontAlgn="auto" latinLnBrk="0" hangingPunct="1">
              <a:lnSpc>
                <a:spcPct val="90000"/>
              </a:lnSpc>
              <a:spcBef>
                <a:spcPct val="0"/>
              </a:spcBef>
              <a:spcAft>
                <a:spcPts val="0"/>
              </a:spcAft>
              <a:buClrTx/>
              <a:buSzTx/>
              <a:buFontTx/>
              <a:buNone/>
              <a:tabLst/>
              <a:defRPr/>
            </a:pPr>
            <a:r>
              <a:rPr kumimoji="0" lang="tr-TR" sz="3200" b="1" i="0" u="none" strike="noStrike" kern="1200" cap="none" spc="0" normalizeH="0" baseline="0" noProof="0">
                <a:ln>
                  <a:noFill/>
                </a:ln>
                <a:solidFill>
                  <a:sysClr val="window" lastClr="FFFFFF"/>
                </a:solidFill>
                <a:effectLst/>
                <a:uLnTx/>
                <a:uFillTx/>
                <a:latin typeface="Times New Roman" panose="02020603050405020304" pitchFamily="18" charset="0"/>
              </a:rPr>
              <a:t>GSS BORÇLARI </a:t>
            </a:r>
          </a:p>
        </p:txBody>
      </p:sp>
      <p:sp>
        <p:nvSpPr>
          <p:cNvPr id="9" name="İçerik Yer Tutucusu 3">
            <a:extLst>
              <a:ext uri="{FF2B5EF4-FFF2-40B4-BE49-F238E27FC236}">
                <a16:creationId xmlns:a16="http://schemas.microsoft.com/office/drawing/2014/main" id="{540A6585-A50A-4C24-BB4C-D1CD0B5B5227}"/>
              </a:ext>
            </a:extLst>
          </p:cNvPr>
          <p:cNvSpPr txBox="1">
            <a:spLocks/>
          </p:cNvSpPr>
          <p:nvPr/>
        </p:nvSpPr>
        <p:spPr>
          <a:xfrm>
            <a:off x="367862" y="1145019"/>
            <a:ext cx="11519338" cy="4908940"/>
          </a:xfrm>
          <a:prstGeom prst="rect">
            <a:avLst/>
          </a:prstGeom>
        </p:spPr>
        <p:txBody>
          <a:bodyPr vert="horz" lIns="91440" tIns="45720" rIns="91440" bIns="45720" rtlCol="0" anchor="t">
            <a:noAutofit/>
          </a:bodyPr>
          <a:lstStyle>
            <a:lvl1pPr marL="171450" indent="-171450" algn="l" defTabSz="685800" rtl="0" eaLnBrk="1" latinLnBrk="0" hangingPunct="1">
              <a:lnSpc>
                <a:spcPct val="90000"/>
              </a:lnSpc>
              <a:spcBef>
                <a:spcPts val="750"/>
              </a:spcBef>
              <a:buClr>
                <a:schemeClr val="accent5">
                  <a:lumMod val="75000"/>
                </a:schemeClr>
              </a:buClr>
              <a:buFont typeface="Wingdings" panose="05000000000000000000" pitchFamily="2" charset="2"/>
              <a:buChar char="Ø"/>
              <a:defRPr sz="2000" kern="1200">
                <a:solidFill>
                  <a:schemeClr val="tx1"/>
                </a:solidFill>
                <a:latin typeface="Cambria" panose="02040503050406030204" pitchFamily="18" charset="0"/>
                <a:ea typeface="Cambria" panose="02040503050406030204" pitchFamily="18" charset="0"/>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defTabSz="914400">
              <a:lnSpc>
                <a:spcPct val="115000"/>
              </a:lnSpc>
              <a:buClrTx/>
            </a:pPr>
            <a:r>
              <a:rPr lang="tr-TR" sz="2200">
                <a:solidFill>
                  <a:prstClr val="black"/>
                </a:solidFill>
                <a:latin typeface="Times New Roman"/>
                <a:ea typeface="Cambria"/>
                <a:cs typeface="Times New Roman"/>
              </a:rPr>
              <a:t>5510/60-g kapsamında GSS sigortalısı olanlardan daha önce hiç gelir  testi yaptırmamış olanların 30.11.2021’e kadar gelir testine başvurması halinde,</a:t>
            </a:r>
          </a:p>
          <a:p>
            <a:pPr marL="452120" indent="-92075" algn="just" defTabSz="914400">
              <a:lnSpc>
                <a:spcPct val="115000"/>
              </a:lnSpc>
              <a:buClrTx/>
              <a:buFont typeface="Wingdings" panose="05000000000000000000" pitchFamily="2" charset="2"/>
              <a:buChar char="§"/>
            </a:pPr>
            <a:r>
              <a:rPr lang="tr-TR" sz="2200">
                <a:solidFill>
                  <a:prstClr val="black"/>
                </a:solidFill>
                <a:latin typeface="Times New Roman"/>
                <a:ea typeface="Cambria"/>
                <a:cs typeface="Times New Roman"/>
              </a:rPr>
              <a:t>GSS prim borcu, gelir testi sonucuna göre ilk tescil başlangıç tarihine göre güncellenecektir.</a:t>
            </a:r>
          </a:p>
          <a:p>
            <a:pPr marL="452120" indent="-92075" algn="just" defTabSz="914400">
              <a:lnSpc>
                <a:spcPct val="115000"/>
              </a:lnSpc>
              <a:buClrTx/>
              <a:buFont typeface="Wingdings" panose="05000000000000000000" pitchFamily="2" charset="2"/>
              <a:buChar char="§"/>
            </a:pPr>
            <a:r>
              <a:rPr lang="tr-TR" sz="2200">
                <a:solidFill>
                  <a:prstClr val="black"/>
                </a:solidFill>
                <a:latin typeface="Times New Roman"/>
                <a:ea typeface="Cambria"/>
                <a:cs typeface="Times New Roman"/>
              </a:rPr>
              <a:t>Gelir testi sonucunda hane içindeki geliri asgari ücretin 1/3’den az olduğu tespit edilenlerin borçları silinecek ve primleri devlet tarafından ödenecektir.</a:t>
            </a:r>
          </a:p>
          <a:p>
            <a:pPr marL="342900" lvl="1" indent="-342900" algn="just" defTabSz="914400">
              <a:lnSpc>
                <a:spcPct val="115000"/>
              </a:lnSpc>
              <a:spcBef>
                <a:spcPts val="750"/>
              </a:spcBef>
              <a:buFont typeface="Wingdings" panose="05000000000000000000" pitchFamily="2" charset="2"/>
              <a:buChar char="Ø"/>
            </a:pPr>
            <a:r>
              <a:rPr lang="tr-TR" sz="2200">
                <a:solidFill>
                  <a:prstClr val="black"/>
                </a:solidFill>
                <a:latin typeface="Times New Roman"/>
                <a:cs typeface="Times New Roman"/>
              </a:rPr>
              <a:t>60-g sigortalılarının 30.04.2021 </a:t>
            </a:r>
            <a:r>
              <a:rPr lang="fi-FI" sz="2200">
                <a:solidFill>
                  <a:prstClr val="black"/>
                </a:solidFill>
                <a:latin typeface="Times New Roman"/>
                <a:cs typeface="Times New Roman"/>
              </a:rPr>
              <a:t> </a:t>
            </a:r>
            <a:r>
              <a:rPr lang="fi-FI" sz="2200" err="1">
                <a:solidFill>
                  <a:prstClr val="black"/>
                </a:solidFill>
                <a:latin typeface="Times New Roman"/>
                <a:cs typeface="Times New Roman"/>
              </a:rPr>
              <a:t>ve</a:t>
            </a:r>
            <a:r>
              <a:rPr lang="fi-FI" sz="2200">
                <a:solidFill>
                  <a:prstClr val="black"/>
                </a:solidFill>
                <a:latin typeface="Times New Roman"/>
                <a:cs typeface="Times New Roman"/>
              </a:rPr>
              <a:t> </a:t>
            </a:r>
            <a:r>
              <a:rPr lang="fi-FI" sz="2200" err="1">
                <a:solidFill>
                  <a:prstClr val="black"/>
                </a:solidFill>
                <a:latin typeface="Times New Roman"/>
                <a:cs typeface="Times New Roman"/>
              </a:rPr>
              <a:t>öncesine</a:t>
            </a:r>
            <a:r>
              <a:rPr lang="fi-FI" sz="2200">
                <a:solidFill>
                  <a:prstClr val="black"/>
                </a:solidFill>
                <a:latin typeface="Times New Roman"/>
                <a:cs typeface="Times New Roman"/>
              </a:rPr>
              <a:t> </a:t>
            </a:r>
            <a:r>
              <a:rPr lang="fi-FI" sz="2200" err="1">
                <a:solidFill>
                  <a:prstClr val="black"/>
                </a:solidFill>
                <a:latin typeface="Times New Roman"/>
                <a:cs typeface="Times New Roman"/>
              </a:rPr>
              <a:t>ait</a:t>
            </a:r>
            <a:r>
              <a:rPr lang="fi-FI" sz="2200">
                <a:solidFill>
                  <a:prstClr val="black"/>
                </a:solidFill>
                <a:latin typeface="Times New Roman"/>
                <a:cs typeface="Times New Roman"/>
              </a:rPr>
              <a:t>  GSS </a:t>
            </a:r>
            <a:r>
              <a:rPr lang="fi-FI" sz="2200" err="1">
                <a:solidFill>
                  <a:prstClr val="black"/>
                </a:solidFill>
                <a:latin typeface="Times New Roman"/>
                <a:cs typeface="Times New Roman"/>
              </a:rPr>
              <a:t>prim</a:t>
            </a:r>
            <a:r>
              <a:rPr lang="tr-TR" sz="2200">
                <a:solidFill>
                  <a:prstClr val="black"/>
                </a:solidFill>
                <a:latin typeface="Times New Roman"/>
                <a:cs typeface="Times New Roman"/>
              </a:rPr>
              <a:t> borçlarının ana parasını</a:t>
            </a:r>
            <a:r>
              <a:rPr lang="fi-FI" sz="2200">
                <a:solidFill>
                  <a:prstClr val="black"/>
                </a:solidFill>
                <a:latin typeface="Times New Roman"/>
                <a:cs typeface="Times New Roman"/>
              </a:rPr>
              <a:t> </a:t>
            </a:r>
            <a:r>
              <a:rPr lang="tr-TR" sz="2200">
                <a:solidFill>
                  <a:prstClr val="black"/>
                </a:solidFill>
                <a:latin typeface="Times New Roman"/>
                <a:cs typeface="Times New Roman"/>
              </a:rPr>
              <a:t>31.12.2021</a:t>
            </a:r>
            <a:r>
              <a:rPr lang="fi-FI" sz="2200">
                <a:solidFill>
                  <a:prstClr val="black"/>
                </a:solidFill>
                <a:latin typeface="Times New Roman"/>
                <a:cs typeface="Times New Roman"/>
              </a:rPr>
              <a:t> </a:t>
            </a:r>
            <a:r>
              <a:rPr lang="fi-FI" sz="2200" err="1">
                <a:solidFill>
                  <a:prstClr val="black"/>
                </a:solidFill>
                <a:latin typeface="Times New Roman"/>
                <a:cs typeface="Times New Roman"/>
              </a:rPr>
              <a:t>tarihine</a:t>
            </a:r>
            <a:r>
              <a:rPr lang="fi-FI" sz="2200">
                <a:solidFill>
                  <a:prstClr val="black"/>
                </a:solidFill>
                <a:latin typeface="Times New Roman"/>
                <a:cs typeface="Times New Roman"/>
              </a:rPr>
              <a:t> </a:t>
            </a:r>
            <a:r>
              <a:rPr lang="fi-FI" sz="2200" err="1">
                <a:solidFill>
                  <a:prstClr val="black"/>
                </a:solidFill>
                <a:latin typeface="Times New Roman"/>
                <a:cs typeface="Times New Roman"/>
              </a:rPr>
              <a:t>kadar</a:t>
            </a:r>
            <a:r>
              <a:rPr lang="fi-FI" sz="2200">
                <a:solidFill>
                  <a:prstClr val="black"/>
                </a:solidFill>
                <a:latin typeface="Times New Roman"/>
                <a:cs typeface="Times New Roman"/>
              </a:rPr>
              <a:t> </a:t>
            </a:r>
            <a:r>
              <a:rPr lang="fi-FI" sz="2200" err="1">
                <a:solidFill>
                  <a:prstClr val="black"/>
                </a:solidFill>
                <a:latin typeface="Times New Roman"/>
                <a:cs typeface="Times New Roman"/>
              </a:rPr>
              <a:t>ödemesi</a:t>
            </a:r>
            <a:r>
              <a:rPr lang="fi-FI" sz="2200">
                <a:solidFill>
                  <a:prstClr val="black"/>
                </a:solidFill>
                <a:latin typeface="Times New Roman"/>
                <a:cs typeface="Times New Roman"/>
              </a:rPr>
              <a:t> </a:t>
            </a:r>
            <a:r>
              <a:rPr lang="fi-FI" sz="2200" err="1">
                <a:solidFill>
                  <a:prstClr val="black"/>
                </a:solidFill>
                <a:latin typeface="Times New Roman"/>
                <a:cs typeface="Times New Roman"/>
              </a:rPr>
              <a:t>halinde</a:t>
            </a:r>
            <a:r>
              <a:rPr lang="fi-FI" sz="2200">
                <a:solidFill>
                  <a:prstClr val="black"/>
                </a:solidFill>
                <a:latin typeface="Times New Roman"/>
                <a:cs typeface="Times New Roman"/>
              </a:rPr>
              <a:t>, </a:t>
            </a:r>
            <a:r>
              <a:rPr lang="fi-FI" sz="2200" err="1">
                <a:solidFill>
                  <a:prstClr val="black"/>
                </a:solidFill>
                <a:latin typeface="Times New Roman"/>
                <a:cs typeface="Times New Roman"/>
              </a:rPr>
              <a:t>gecikme</a:t>
            </a:r>
            <a:r>
              <a:rPr lang="fi-FI" sz="2200">
                <a:solidFill>
                  <a:prstClr val="black"/>
                </a:solidFill>
                <a:latin typeface="Times New Roman"/>
                <a:cs typeface="Times New Roman"/>
              </a:rPr>
              <a:t> </a:t>
            </a:r>
            <a:r>
              <a:rPr lang="fi-FI" sz="2200" err="1">
                <a:solidFill>
                  <a:prstClr val="black"/>
                </a:solidFill>
                <a:latin typeface="Times New Roman"/>
                <a:cs typeface="Times New Roman"/>
              </a:rPr>
              <a:t>cezası</a:t>
            </a:r>
            <a:r>
              <a:rPr lang="fi-FI" sz="2200">
                <a:solidFill>
                  <a:prstClr val="black"/>
                </a:solidFill>
                <a:latin typeface="Times New Roman"/>
                <a:cs typeface="Times New Roman"/>
              </a:rPr>
              <a:t> </a:t>
            </a:r>
            <a:r>
              <a:rPr lang="fi-FI" sz="2200" err="1">
                <a:solidFill>
                  <a:prstClr val="black"/>
                </a:solidFill>
                <a:latin typeface="Times New Roman"/>
                <a:cs typeface="Times New Roman"/>
              </a:rPr>
              <a:t>ve</a:t>
            </a:r>
            <a:r>
              <a:rPr lang="fi-FI" sz="2200">
                <a:solidFill>
                  <a:prstClr val="black"/>
                </a:solidFill>
                <a:latin typeface="Times New Roman"/>
                <a:cs typeface="Times New Roman"/>
              </a:rPr>
              <a:t> </a:t>
            </a:r>
            <a:r>
              <a:rPr lang="fi-FI" sz="2200" err="1">
                <a:solidFill>
                  <a:prstClr val="black"/>
                </a:solidFill>
                <a:latin typeface="Times New Roman"/>
                <a:cs typeface="Times New Roman"/>
              </a:rPr>
              <a:t>gecikme</a:t>
            </a:r>
            <a:r>
              <a:rPr lang="fi-FI" sz="2200">
                <a:solidFill>
                  <a:prstClr val="black"/>
                </a:solidFill>
                <a:latin typeface="Times New Roman"/>
                <a:cs typeface="Times New Roman"/>
              </a:rPr>
              <a:t> </a:t>
            </a:r>
            <a:r>
              <a:rPr lang="fi-FI" sz="2200" err="1">
                <a:solidFill>
                  <a:prstClr val="black"/>
                </a:solidFill>
                <a:latin typeface="Times New Roman"/>
                <a:cs typeface="Times New Roman"/>
              </a:rPr>
              <a:t>zammı</a:t>
            </a:r>
            <a:r>
              <a:rPr lang="fi-FI" sz="2200">
                <a:solidFill>
                  <a:prstClr val="black"/>
                </a:solidFill>
                <a:latin typeface="Times New Roman"/>
                <a:cs typeface="Times New Roman"/>
              </a:rPr>
              <a:t> </a:t>
            </a:r>
            <a:r>
              <a:rPr lang="fi-FI" sz="2200" err="1">
                <a:solidFill>
                  <a:prstClr val="black"/>
                </a:solidFill>
                <a:latin typeface="Times New Roman"/>
                <a:cs typeface="Times New Roman"/>
              </a:rPr>
              <a:t>silinecek</a:t>
            </a:r>
            <a:r>
              <a:rPr lang="tr-TR" sz="2200">
                <a:solidFill>
                  <a:prstClr val="black"/>
                </a:solidFill>
                <a:latin typeface="Times New Roman"/>
                <a:cs typeface="Times New Roman"/>
              </a:rPr>
              <a:t>tir.</a:t>
            </a:r>
          </a:p>
          <a:p>
            <a:pPr marL="342900" lvl="1" indent="-342900" algn="just" defTabSz="914400">
              <a:lnSpc>
                <a:spcPct val="115000"/>
              </a:lnSpc>
              <a:spcBef>
                <a:spcPts val="750"/>
              </a:spcBef>
              <a:buFont typeface="Wingdings" panose="05000000000000000000" pitchFamily="2" charset="2"/>
              <a:buChar char="Ø"/>
            </a:pPr>
            <a:r>
              <a:rPr lang="tr-TR" sz="2200">
                <a:solidFill>
                  <a:prstClr val="black"/>
                </a:solidFill>
                <a:latin typeface="Times New Roman"/>
                <a:cs typeface="Times New Roman"/>
              </a:rPr>
              <a:t>Ayrıca bu sigortalıların 2021/Nisan ayı ve öncesi prim borçlarına bakılmaksızın, sağlık hizmeti sunucusuna başvurduğu tarihten itibaren geriye doğru 1 yıl içinde 30 gün GSS primi ödenmiş olması ve </a:t>
            </a:r>
            <a:r>
              <a:rPr lang="tr-TR" sz="2200">
                <a:solidFill>
                  <a:srgbClr val="000000"/>
                </a:solidFill>
                <a:latin typeface="Times New Roman"/>
                <a:cs typeface="Times New Roman"/>
              </a:rPr>
              <a:t>60 gün ve daha fazla prim borcu olmaması şartıyla </a:t>
            </a:r>
            <a:r>
              <a:rPr lang="fi-FI" sz="2200">
                <a:solidFill>
                  <a:srgbClr val="000000"/>
                </a:solidFill>
                <a:latin typeface="Times New Roman"/>
                <a:cs typeface="Times New Roman"/>
              </a:rPr>
              <a:t>3</a:t>
            </a:r>
            <a:r>
              <a:rPr lang="tr-TR" sz="2200">
                <a:solidFill>
                  <a:srgbClr val="000000"/>
                </a:solidFill>
                <a:latin typeface="Times New Roman"/>
                <a:cs typeface="Times New Roman"/>
              </a:rPr>
              <a:t>1</a:t>
            </a:r>
            <a:r>
              <a:rPr lang="fi-FI" sz="2200">
                <a:solidFill>
                  <a:srgbClr val="000000"/>
                </a:solidFill>
                <a:latin typeface="Times New Roman"/>
                <a:cs typeface="Times New Roman"/>
              </a:rPr>
              <a:t>.</a:t>
            </a:r>
            <a:r>
              <a:rPr lang="tr-TR" sz="2200">
                <a:solidFill>
                  <a:srgbClr val="000000"/>
                </a:solidFill>
                <a:latin typeface="Times New Roman"/>
                <a:cs typeface="Times New Roman"/>
              </a:rPr>
              <a:t>12</a:t>
            </a:r>
            <a:r>
              <a:rPr lang="fi-FI" sz="2200">
                <a:solidFill>
                  <a:srgbClr val="000000"/>
                </a:solidFill>
                <a:latin typeface="Times New Roman"/>
                <a:cs typeface="Times New Roman"/>
              </a:rPr>
              <a:t>.2021</a:t>
            </a:r>
            <a:r>
              <a:rPr lang="tr-TR" sz="2200">
                <a:solidFill>
                  <a:srgbClr val="000000"/>
                </a:solidFill>
                <a:latin typeface="Times New Roman"/>
                <a:cs typeface="Times New Roman"/>
              </a:rPr>
              <a:t> tarihine </a:t>
            </a:r>
            <a:r>
              <a:rPr lang="fi-FI" sz="2200" err="1">
                <a:solidFill>
                  <a:srgbClr val="000000"/>
                </a:solidFill>
                <a:latin typeface="Times New Roman"/>
                <a:cs typeface="Times New Roman"/>
              </a:rPr>
              <a:t>kadar</a:t>
            </a:r>
            <a:r>
              <a:rPr lang="tr-TR" sz="2200">
                <a:solidFill>
                  <a:srgbClr val="000000"/>
                </a:solidFill>
                <a:latin typeface="Times New Roman"/>
                <a:cs typeface="Times New Roman"/>
              </a:rPr>
              <a:t> ilaç ve özel hastan</a:t>
            </a:r>
            <a:r>
              <a:rPr lang="tr-TR" sz="2200">
                <a:solidFill>
                  <a:prstClr val="black"/>
                </a:solidFill>
                <a:latin typeface="Times New Roman"/>
                <a:cs typeface="Times New Roman"/>
              </a:rPr>
              <a:t>eler dahil</a:t>
            </a:r>
            <a:r>
              <a:rPr lang="fi-FI" sz="2200">
                <a:solidFill>
                  <a:prstClr val="black"/>
                </a:solidFill>
                <a:latin typeface="Times New Roman"/>
                <a:cs typeface="Times New Roman"/>
              </a:rPr>
              <a:t> </a:t>
            </a:r>
            <a:r>
              <a:rPr lang="fi-FI" sz="2200" err="1">
                <a:solidFill>
                  <a:prstClr val="black"/>
                </a:solidFill>
                <a:latin typeface="Times New Roman"/>
                <a:cs typeface="Times New Roman"/>
              </a:rPr>
              <a:t>sağlık</a:t>
            </a:r>
            <a:r>
              <a:rPr lang="fi-FI" sz="2200">
                <a:solidFill>
                  <a:prstClr val="black"/>
                </a:solidFill>
                <a:latin typeface="Times New Roman"/>
                <a:cs typeface="Times New Roman"/>
              </a:rPr>
              <a:t> </a:t>
            </a:r>
            <a:r>
              <a:rPr lang="fi-FI" sz="2200" err="1">
                <a:solidFill>
                  <a:prstClr val="black"/>
                </a:solidFill>
                <a:latin typeface="Times New Roman"/>
                <a:cs typeface="Times New Roman"/>
              </a:rPr>
              <a:t>hizmetlerinden</a:t>
            </a:r>
            <a:r>
              <a:rPr lang="fi-FI" sz="2200">
                <a:solidFill>
                  <a:prstClr val="black"/>
                </a:solidFill>
                <a:latin typeface="Times New Roman"/>
                <a:cs typeface="Times New Roman"/>
              </a:rPr>
              <a:t> </a:t>
            </a:r>
            <a:r>
              <a:rPr lang="tr-TR" sz="2200">
                <a:solidFill>
                  <a:prstClr val="black"/>
                </a:solidFill>
                <a:latin typeface="Times New Roman"/>
                <a:cs typeface="Times New Roman"/>
              </a:rPr>
              <a:t>yararlanacaktır.</a:t>
            </a:r>
          </a:p>
          <a:p>
            <a:pPr marL="342900" indent="-342900" algn="just" defTabSz="914400">
              <a:lnSpc>
                <a:spcPct val="115000"/>
              </a:lnSpc>
              <a:buClr>
                <a:srgbClr val="C00000"/>
              </a:buClr>
              <a:buFont typeface="Wingdings" panose="05000000000000000000" pitchFamily="2" charset="2"/>
              <a:buChar char="§"/>
            </a:pPr>
            <a:endParaRPr lang="tr-TR" sz="2200">
              <a:solidFill>
                <a:prstClr val="black"/>
              </a:solidFill>
              <a:latin typeface="Times New Roman" panose="02020603050405020304" pitchFamily="18" charset="0"/>
              <a:cs typeface="Times New Roman" panose="02020603050405020304" pitchFamily="18" charset="0"/>
            </a:endParaRPr>
          </a:p>
          <a:p>
            <a:pPr marL="342900" indent="-342900" algn="just" defTabSz="914400">
              <a:lnSpc>
                <a:spcPct val="115000"/>
              </a:lnSpc>
              <a:buClr>
                <a:srgbClr val="C00000"/>
              </a:buClr>
              <a:buFont typeface="Wingdings" panose="05000000000000000000" pitchFamily="2" charset="2"/>
              <a:buChar char="§"/>
            </a:pPr>
            <a:endParaRPr lang="tr-TR" sz="220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10308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1">
            <a:extLst>
              <a:ext uri="{FF2B5EF4-FFF2-40B4-BE49-F238E27FC236}">
                <a16:creationId xmlns:a16="http://schemas.microsoft.com/office/drawing/2014/main" id="{0719B9B8-C2A8-4FCA-896A-522D09A4F3E6}"/>
              </a:ext>
            </a:extLst>
          </p:cNvPr>
          <p:cNvSpPr txBox="1">
            <a:spLocks/>
          </p:cNvSpPr>
          <p:nvPr/>
        </p:nvSpPr>
        <p:spPr>
          <a:xfrm>
            <a:off x="4720489" y="151656"/>
            <a:ext cx="7097944" cy="505983"/>
          </a:xfrm>
          <a:prstGeom prst="rect">
            <a:avLst/>
          </a:prstGeom>
        </p:spPr>
        <p:txBody>
          <a:bodyPr vert="horz" lIns="91440" tIns="45720" rIns="91440" bIns="45720" rtlCol="0" anchor="ctr">
            <a:noAutofit/>
          </a:bodyPr>
          <a:lstStyle>
            <a:lvl1pPr algn="r" defTabSz="685800" rtl="0" eaLnBrk="1" latinLnBrk="0" hangingPunct="1">
              <a:lnSpc>
                <a:spcPct val="90000"/>
              </a:lnSpc>
              <a:spcBef>
                <a:spcPct val="0"/>
              </a:spcBef>
              <a:buNone/>
              <a:defRPr sz="2800" b="1" kern="1200" baseline="0">
                <a:solidFill>
                  <a:schemeClr val="bg1"/>
                </a:solidFill>
                <a:latin typeface="Cambria" panose="02040503050406030204" pitchFamily="18" charset="0"/>
                <a:ea typeface="Cambria" panose="02040503050406030204" pitchFamily="18" charset="0"/>
                <a:cs typeface="Times New Roman" panose="02020603050405020304" pitchFamily="18" charset="0"/>
              </a:defRPr>
            </a:lvl1pPr>
          </a:lstStyle>
          <a:p>
            <a:pPr marL="0" marR="0" lvl="0" indent="0" defTabSz="685800" rtl="0" eaLnBrk="1" fontAlgn="auto" latinLnBrk="0" hangingPunct="1">
              <a:lnSpc>
                <a:spcPct val="90000"/>
              </a:lnSpc>
              <a:spcBef>
                <a:spcPct val="0"/>
              </a:spcBef>
              <a:spcAft>
                <a:spcPts val="0"/>
              </a:spcAft>
              <a:buClrTx/>
              <a:buSzTx/>
              <a:buFontTx/>
              <a:buNone/>
              <a:tabLst/>
              <a:defRPr/>
            </a:pPr>
            <a:r>
              <a:rPr kumimoji="0" lang="tr-TR" sz="2600" b="1" i="0" u="none" strike="noStrike" kern="1200" cap="none" spc="0" normalizeH="0" baseline="0" noProof="0" dirty="0">
                <a:ln>
                  <a:noFill/>
                </a:ln>
                <a:solidFill>
                  <a:sysClr val="window" lastClr="FFFFFF"/>
                </a:solidFill>
                <a:effectLst/>
                <a:uLnTx/>
                <a:uFillTx/>
                <a:latin typeface="Times New Roman" panose="02020603050405020304" pitchFamily="18" charset="0"/>
              </a:rPr>
              <a:t>RÜCU VE YERSİZ ÖDEMELERE İLİŞKİN DÜZENLEMELER</a:t>
            </a:r>
          </a:p>
        </p:txBody>
      </p:sp>
      <p:sp>
        <p:nvSpPr>
          <p:cNvPr id="7" name="İçerik Yer Tutucusu 3">
            <a:extLst>
              <a:ext uri="{FF2B5EF4-FFF2-40B4-BE49-F238E27FC236}">
                <a16:creationId xmlns:a16="http://schemas.microsoft.com/office/drawing/2014/main" id="{A74C8DBE-669A-4FE5-A19C-F87C1DFABAF9}"/>
              </a:ext>
            </a:extLst>
          </p:cNvPr>
          <p:cNvSpPr txBox="1">
            <a:spLocks/>
          </p:cNvSpPr>
          <p:nvPr/>
        </p:nvSpPr>
        <p:spPr>
          <a:xfrm>
            <a:off x="416128" y="937654"/>
            <a:ext cx="11544644" cy="5515698"/>
          </a:xfrm>
          <a:prstGeom prst="rect">
            <a:avLst/>
          </a:prstGeom>
        </p:spPr>
        <p:txBody>
          <a:bodyPr vert="horz" lIns="91440" tIns="45720" rIns="91440" bIns="45720" rtlCol="0" anchor="t">
            <a:noAutofit/>
          </a:bodyPr>
          <a:lstStyle>
            <a:lvl1pPr marL="171450" indent="-171450" algn="l" defTabSz="685800" rtl="0" eaLnBrk="1" latinLnBrk="0" hangingPunct="1">
              <a:lnSpc>
                <a:spcPct val="90000"/>
              </a:lnSpc>
              <a:spcBef>
                <a:spcPts val="750"/>
              </a:spcBef>
              <a:buClr>
                <a:schemeClr val="accent5">
                  <a:lumMod val="75000"/>
                </a:schemeClr>
              </a:buClr>
              <a:buFont typeface="Wingdings" panose="05000000000000000000" pitchFamily="2" charset="2"/>
              <a:buChar char="Ø"/>
              <a:defRPr sz="2000" kern="1200">
                <a:solidFill>
                  <a:schemeClr val="tx1"/>
                </a:solidFill>
                <a:latin typeface="Cambria" panose="02040503050406030204" pitchFamily="18" charset="0"/>
                <a:ea typeface="Cambria" panose="02040503050406030204" pitchFamily="18" charset="0"/>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342900" lvl="1" indent="-342900" algn="just" defTabSz="914400">
              <a:lnSpc>
                <a:spcPct val="115000"/>
              </a:lnSpc>
              <a:spcBef>
                <a:spcPts val="750"/>
              </a:spcBef>
              <a:buFont typeface="Wingdings" panose="05000000000000000000" pitchFamily="2" charset="2"/>
              <a:buChar char="Ø"/>
            </a:pPr>
            <a:r>
              <a:rPr lang="tr-TR" sz="2200">
                <a:solidFill>
                  <a:prstClr val="black"/>
                </a:solidFill>
                <a:latin typeface="Times New Roman"/>
                <a:cs typeface="Times New Roman"/>
              </a:rPr>
              <a:t>Kanunun yayımı tarihinden önce tahakkuk etmiş rücu ve yersiz ödemelere ilişkin alacaklar yapılandırma kapsamında bulunmaktadır.</a:t>
            </a:r>
          </a:p>
          <a:p>
            <a:pPr marL="342900" lvl="1" indent="-342900" algn="just" defTabSz="914400">
              <a:lnSpc>
                <a:spcPct val="115000"/>
              </a:lnSpc>
              <a:spcBef>
                <a:spcPts val="750"/>
              </a:spcBef>
              <a:buFont typeface="Wingdings" panose="05000000000000000000" pitchFamily="2" charset="2"/>
              <a:buChar char="Ø"/>
            </a:pPr>
            <a:r>
              <a:rPr lang="tr-TR" sz="2200">
                <a:solidFill>
                  <a:prstClr val="black"/>
                </a:solidFill>
                <a:latin typeface="Times New Roman"/>
                <a:cs typeface="Times New Roman"/>
              </a:rPr>
              <a:t>Kanunun yayımı tarihinden önce tahakkuk etmiş rücu ve yersiz ödemelere ilişkin alacaklara kanuni faiz uygulanmayacaktır.</a:t>
            </a:r>
          </a:p>
          <a:p>
            <a:pPr marL="342900" lvl="1" indent="-342900" algn="just" defTabSz="914400">
              <a:lnSpc>
                <a:spcPct val="115000"/>
              </a:lnSpc>
              <a:spcBef>
                <a:spcPts val="750"/>
              </a:spcBef>
              <a:buFont typeface="Wingdings" panose="05000000000000000000" pitchFamily="2" charset="2"/>
              <a:buChar char="Ø"/>
            </a:pPr>
            <a:r>
              <a:rPr lang="tr-TR" sz="2200">
                <a:solidFill>
                  <a:prstClr val="black"/>
                </a:solidFill>
                <a:latin typeface="Times New Roman"/>
                <a:cs typeface="Times New Roman"/>
              </a:rPr>
              <a:t>Kanuni faiz uygulanan sürenin başlangıcından Kanunun yayımı tarihine kadar geçen süre için Yİ-ÜFE uygulanacaktır.</a:t>
            </a:r>
          </a:p>
          <a:p>
            <a:pPr marL="342900" lvl="1" indent="-342900" algn="just" defTabSz="914400">
              <a:lnSpc>
                <a:spcPct val="115000"/>
              </a:lnSpc>
              <a:spcBef>
                <a:spcPts val="750"/>
              </a:spcBef>
              <a:buFont typeface="Wingdings" panose="05000000000000000000" pitchFamily="2" charset="2"/>
              <a:buChar char="Ø"/>
            </a:pPr>
            <a:r>
              <a:rPr lang="tr-TR" sz="2200">
                <a:solidFill>
                  <a:prstClr val="black"/>
                </a:solidFill>
                <a:latin typeface="Times New Roman"/>
                <a:cs typeface="Times New Roman"/>
              </a:rPr>
              <a:t>Bu tutarın ödenmesi halinde kanuni faiz tahsilinden vazgeçilecektir.</a:t>
            </a:r>
          </a:p>
          <a:p>
            <a:pPr marL="342900" lvl="1" indent="-342900" algn="just" defTabSz="914400">
              <a:lnSpc>
                <a:spcPct val="115000"/>
              </a:lnSpc>
              <a:spcBef>
                <a:spcPts val="750"/>
              </a:spcBef>
              <a:buFont typeface="Wingdings" panose="05000000000000000000" pitchFamily="2" charset="2"/>
              <a:buChar char="Ø"/>
            </a:pPr>
            <a:r>
              <a:rPr lang="tr-TR" sz="2200" b="1">
                <a:solidFill>
                  <a:prstClr val="black"/>
                </a:solidFill>
                <a:latin typeface="Times New Roman"/>
                <a:cs typeface="Times New Roman"/>
              </a:rPr>
              <a:t>Örnek; </a:t>
            </a:r>
            <a:endParaRPr lang="tr-TR" sz="2200" b="1">
              <a:solidFill>
                <a:prstClr val="black"/>
              </a:solidFill>
              <a:latin typeface="Times New Roman" panose="02020603050405020304" pitchFamily="18" charset="0"/>
              <a:cs typeface="Times New Roman" panose="02020603050405020304" pitchFamily="18" charset="0"/>
            </a:endParaRPr>
          </a:p>
          <a:p>
            <a:pPr marL="514350" lvl="2" algn="just" defTabSz="914400">
              <a:lnSpc>
                <a:spcPct val="115000"/>
              </a:lnSpc>
              <a:spcBef>
                <a:spcPts val="750"/>
              </a:spcBef>
              <a:buFont typeface="Wingdings" panose="05000000000000000000" pitchFamily="2" charset="2"/>
              <a:buChar char="§"/>
            </a:pPr>
            <a:r>
              <a:rPr lang="tr-TR" sz="2200">
                <a:solidFill>
                  <a:prstClr val="black"/>
                </a:solidFill>
                <a:latin typeface="Times New Roman"/>
                <a:cs typeface="Times New Roman"/>
              </a:rPr>
              <a:t>30 Nisan 2019’da kesinleşmiş 88.011,07 TL rücu alacağına ilişkin yasal faiz 16.964,13 TL iken Yİ-ÜFE hesabıyla 7.700,97 TL’ye inmektedir. </a:t>
            </a:r>
          </a:p>
          <a:p>
            <a:pPr marL="514350" lvl="2" algn="just" defTabSz="914400">
              <a:lnSpc>
                <a:spcPct val="115000"/>
              </a:lnSpc>
              <a:spcBef>
                <a:spcPts val="750"/>
              </a:spcBef>
              <a:buFont typeface="Wingdings" panose="05000000000000000000" pitchFamily="2" charset="2"/>
              <a:buChar char="§"/>
            </a:pPr>
            <a:r>
              <a:rPr lang="tr-TR" sz="2200">
                <a:solidFill>
                  <a:prstClr val="black"/>
                </a:solidFill>
                <a:latin typeface="Times New Roman"/>
                <a:cs typeface="Times New Roman"/>
              </a:rPr>
              <a:t>01.11.2021 tarihine kadar yapılacak peşin ödemede Yİ-ÜFE %90 oranında indirilerek 770,09-TL olarak tahsil edilecektir.</a:t>
            </a:r>
          </a:p>
          <a:p>
            <a:pPr marL="171450" lvl="1" algn="just" defTabSz="914400">
              <a:lnSpc>
                <a:spcPct val="114999"/>
              </a:lnSpc>
              <a:spcBef>
                <a:spcPts val="750"/>
              </a:spcBef>
              <a:buClr>
                <a:srgbClr val="C00000"/>
              </a:buClr>
              <a:buFont typeface="Wingdings" panose="05000000000000000000" pitchFamily="2" charset="2"/>
              <a:buChar char="§"/>
            </a:pPr>
            <a:endParaRPr lang="tr-TR" sz="2200">
              <a:solidFill>
                <a:prstClr val="black"/>
              </a:solidFill>
              <a:highlight>
                <a:srgbClr val="FFFF00"/>
              </a:highligh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1169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1">
            <a:extLst>
              <a:ext uri="{FF2B5EF4-FFF2-40B4-BE49-F238E27FC236}">
                <a16:creationId xmlns:a16="http://schemas.microsoft.com/office/drawing/2014/main" id="{3541300C-211A-4EE0-BE59-9D06F05241D5}"/>
              </a:ext>
            </a:extLst>
          </p:cNvPr>
          <p:cNvSpPr txBox="1">
            <a:spLocks/>
          </p:cNvSpPr>
          <p:nvPr/>
        </p:nvSpPr>
        <p:spPr>
          <a:xfrm>
            <a:off x="4115007" y="117548"/>
            <a:ext cx="7688062" cy="505983"/>
          </a:xfrm>
          <a:prstGeom prst="rect">
            <a:avLst/>
          </a:prstGeom>
        </p:spPr>
        <p:txBody>
          <a:bodyPr vert="horz" lIns="91440" tIns="45720" rIns="91440" bIns="45720" rtlCol="0" anchor="ctr">
            <a:noAutofit/>
          </a:bodyPr>
          <a:lstStyle>
            <a:lvl1pPr algn="r" defTabSz="685800" rtl="0" eaLnBrk="1" latinLnBrk="0" hangingPunct="1">
              <a:lnSpc>
                <a:spcPct val="90000"/>
              </a:lnSpc>
              <a:spcBef>
                <a:spcPct val="0"/>
              </a:spcBef>
              <a:buNone/>
              <a:defRPr sz="2800" b="1" kern="1200" baseline="0">
                <a:solidFill>
                  <a:schemeClr val="bg1"/>
                </a:solidFill>
                <a:latin typeface="Cambria" panose="02040503050406030204" pitchFamily="18" charset="0"/>
                <a:ea typeface="Cambria" panose="02040503050406030204" pitchFamily="18" charset="0"/>
                <a:cs typeface="Times New Roman" panose="02020603050405020304" pitchFamily="18" charset="0"/>
              </a:defRPr>
            </a:lvl1pPr>
          </a:lstStyle>
          <a:p>
            <a:pPr marL="0" marR="0" lvl="0" indent="0" defTabSz="685800" rtl="0" eaLnBrk="1" fontAlgn="auto" latinLnBrk="0" hangingPunct="1">
              <a:lnSpc>
                <a:spcPct val="90000"/>
              </a:lnSpc>
              <a:spcBef>
                <a:spcPct val="0"/>
              </a:spcBef>
              <a:spcAft>
                <a:spcPts val="0"/>
              </a:spcAft>
              <a:buClrTx/>
              <a:buSzTx/>
              <a:buFontTx/>
              <a:buNone/>
              <a:tabLst/>
              <a:defRPr/>
            </a:pPr>
            <a:r>
              <a:rPr kumimoji="0" lang="tr-TR" sz="2400" b="1" i="0" u="none" strike="noStrike" kern="1200" cap="none" spc="0" normalizeH="0" baseline="0" noProof="0">
                <a:ln>
                  <a:noFill/>
                </a:ln>
                <a:solidFill>
                  <a:sysClr val="window" lastClr="FFFFFF"/>
                </a:solidFill>
                <a:effectLst/>
                <a:uLnTx/>
                <a:uFillTx/>
                <a:latin typeface="Times New Roman" panose="02020603050405020304" pitchFamily="18" charset="0"/>
              </a:rPr>
              <a:t>YAPILANDIRMANIN BOZULMASI </a:t>
            </a:r>
          </a:p>
          <a:p>
            <a:pPr marL="0" marR="0" lvl="0" indent="0" defTabSz="685800" rtl="0" eaLnBrk="1" fontAlgn="auto" latinLnBrk="0" hangingPunct="1">
              <a:lnSpc>
                <a:spcPct val="90000"/>
              </a:lnSpc>
              <a:spcBef>
                <a:spcPct val="0"/>
              </a:spcBef>
              <a:spcAft>
                <a:spcPts val="0"/>
              </a:spcAft>
              <a:buClrTx/>
              <a:buSzTx/>
              <a:buFontTx/>
              <a:buNone/>
              <a:tabLst/>
              <a:defRPr/>
            </a:pPr>
            <a:r>
              <a:rPr kumimoji="0" lang="tr-TR" sz="2400" b="1" i="0" u="none" strike="noStrike" kern="1200" cap="none" spc="0" normalizeH="0" baseline="0" noProof="0">
                <a:ln>
                  <a:noFill/>
                </a:ln>
                <a:solidFill>
                  <a:sysClr val="window" lastClr="FFFFFF"/>
                </a:solidFill>
                <a:effectLst/>
                <a:uLnTx/>
                <a:uFillTx/>
                <a:latin typeface="Times New Roman" panose="02020603050405020304" pitchFamily="18" charset="0"/>
              </a:rPr>
              <a:t>(PEŞİN ÖDEMEYİ SEÇENLER BAKIMINDAN)</a:t>
            </a:r>
          </a:p>
        </p:txBody>
      </p:sp>
      <p:sp>
        <p:nvSpPr>
          <p:cNvPr id="6" name="İçerik Yer Tutucusu 3">
            <a:extLst>
              <a:ext uri="{FF2B5EF4-FFF2-40B4-BE49-F238E27FC236}">
                <a16:creationId xmlns:a16="http://schemas.microsoft.com/office/drawing/2014/main" id="{3EE3EE1A-83AC-47BA-9BEE-81FC8CEE1CBC}"/>
              </a:ext>
            </a:extLst>
          </p:cNvPr>
          <p:cNvSpPr txBox="1">
            <a:spLocks/>
          </p:cNvSpPr>
          <p:nvPr/>
        </p:nvSpPr>
        <p:spPr>
          <a:xfrm>
            <a:off x="426128" y="1397744"/>
            <a:ext cx="11026066" cy="4618008"/>
          </a:xfrm>
          <a:prstGeom prst="rect">
            <a:avLst/>
          </a:prstGeom>
        </p:spPr>
        <p:txBody>
          <a:bodyPr vert="horz" lIns="91440" tIns="45720" rIns="91440" bIns="45720" rtlCol="0" anchor="t">
            <a:noAutofit/>
          </a:bodyPr>
          <a:lstStyle>
            <a:lvl1pPr marL="171450" indent="-171450" algn="l" defTabSz="685800" rtl="0" eaLnBrk="1" latinLnBrk="0" hangingPunct="1">
              <a:lnSpc>
                <a:spcPct val="90000"/>
              </a:lnSpc>
              <a:spcBef>
                <a:spcPts val="750"/>
              </a:spcBef>
              <a:buClr>
                <a:schemeClr val="accent5">
                  <a:lumMod val="75000"/>
                </a:schemeClr>
              </a:buClr>
              <a:buFont typeface="Wingdings" panose="05000000000000000000" pitchFamily="2" charset="2"/>
              <a:buChar char="Ø"/>
              <a:defRPr sz="2000" kern="1200">
                <a:solidFill>
                  <a:schemeClr val="tx1"/>
                </a:solidFill>
                <a:latin typeface="Cambria" panose="02040503050406030204" pitchFamily="18" charset="0"/>
                <a:ea typeface="Cambria" panose="02040503050406030204" pitchFamily="18" charset="0"/>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lvl="1" algn="just" defTabSz="914400">
              <a:lnSpc>
                <a:spcPct val="115000"/>
              </a:lnSpc>
              <a:spcBef>
                <a:spcPts val="300"/>
              </a:spcBef>
              <a:spcAft>
                <a:spcPts val="600"/>
              </a:spcAft>
              <a:buFont typeface="Wingdings" panose="05000000000000000000" pitchFamily="2" charset="2"/>
              <a:buChar char="Ø"/>
            </a:pPr>
            <a:r>
              <a:rPr lang="tr-TR" sz="2400">
                <a:latin typeface="Times New Roman"/>
                <a:cs typeface="Times New Roman"/>
              </a:rPr>
              <a:t>En geç </a:t>
            </a:r>
            <a:r>
              <a:rPr lang="tr-TR" sz="2400" b="1">
                <a:latin typeface="Times New Roman"/>
                <a:cs typeface="Times New Roman"/>
              </a:rPr>
              <a:t>1.11.2021</a:t>
            </a:r>
            <a:r>
              <a:rPr lang="tr-TR" sz="2400">
                <a:latin typeface="Times New Roman"/>
                <a:cs typeface="Times New Roman"/>
              </a:rPr>
              <a:t> tarihine kadar (bu tarih dâhil)  ödememe veya aynı  tarihe kadar peşin ödeme talebinin taksitle ödeme talebine dönüştürülüp ilk  taksit  ödemesinin de  yine en geç </a:t>
            </a:r>
            <a:r>
              <a:rPr lang="tr-TR" sz="2400" b="1">
                <a:latin typeface="Times New Roman"/>
                <a:cs typeface="Times New Roman"/>
              </a:rPr>
              <a:t>1.11.2021</a:t>
            </a:r>
            <a:r>
              <a:rPr lang="tr-TR" sz="2400">
                <a:latin typeface="Times New Roman"/>
                <a:cs typeface="Times New Roman"/>
              </a:rPr>
              <a:t> tarihine kadar (bu tarih dâhil)  yapılmaması halinde yapılandırma hükümlerinden yararlanma hakkı kaybedilecektir.</a:t>
            </a:r>
          </a:p>
          <a:p>
            <a:pPr lvl="1" algn="just" defTabSz="914400">
              <a:lnSpc>
                <a:spcPct val="115000"/>
              </a:lnSpc>
              <a:spcBef>
                <a:spcPts val="300"/>
              </a:spcBef>
              <a:spcAft>
                <a:spcPts val="600"/>
              </a:spcAft>
              <a:buFont typeface="Wingdings" panose="05000000000000000000" pitchFamily="2" charset="2"/>
              <a:buChar char="Ø"/>
            </a:pPr>
            <a:r>
              <a:rPr lang="tr-TR" sz="2400">
                <a:latin typeface="Times New Roman"/>
                <a:cs typeface="Times New Roman"/>
              </a:rPr>
              <a:t>Ancak peşin olarak hesaplanan borcun </a:t>
            </a:r>
            <a:r>
              <a:rPr lang="tr-TR" sz="2400" b="1">
                <a:latin typeface="Times New Roman"/>
                <a:cs typeface="Times New Roman"/>
              </a:rPr>
              <a:t>1.11.2021</a:t>
            </a:r>
            <a:r>
              <a:rPr lang="tr-TR" sz="2400">
                <a:latin typeface="Times New Roman"/>
                <a:cs typeface="Times New Roman"/>
              </a:rPr>
              <a:t> tarihine kadar (bu tarih dâhil) ödenmemesi veya eksik ödenmesi halinde, ödenmeyen veya eksik ödenen tutarın 6183 sayılı Kanunun 51 inci maddesine göre belirlenen gecikme zammı oranı üzerinden hesaplanacak  geç ödeme zammı ile birlikte </a:t>
            </a:r>
            <a:r>
              <a:rPr lang="tr-TR" sz="2400" b="1">
                <a:latin typeface="Times New Roman"/>
                <a:cs typeface="Times New Roman"/>
              </a:rPr>
              <a:t>30.11.2021</a:t>
            </a:r>
            <a:r>
              <a:rPr lang="tr-TR" sz="2400">
                <a:latin typeface="Times New Roman"/>
                <a:cs typeface="Times New Roman"/>
              </a:rPr>
              <a:t> tarihine (bu tarih dâhil) kadar ödenmesi halinde peşin ödeme hükümlerinden yararlandırılacaktır.</a:t>
            </a:r>
          </a:p>
        </p:txBody>
      </p:sp>
    </p:spTree>
    <p:extLst>
      <p:ext uri="{BB962C8B-B14F-4D97-AF65-F5344CB8AC3E}">
        <p14:creationId xmlns:p14="http://schemas.microsoft.com/office/powerpoint/2010/main" val="37628653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8F63A3B-78C7-47BE-AE5E-E10140E04643}" type="slidenum">
              <a:rPr lang="en-US" smtClean="0"/>
              <a:t>24</a:t>
            </a:fld>
            <a:endParaRPr lang="en-US"/>
          </a:p>
        </p:txBody>
      </p:sp>
      <p:sp>
        <p:nvSpPr>
          <p:cNvPr id="7" name="Unvan 1">
            <a:extLst>
              <a:ext uri="{FF2B5EF4-FFF2-40B4-BE49-F238E27FC236}">
                <a16:creationId xmlns:a16="http://schemas.microsoft.com/office/drawing/2014/main" id="{E6B6007D-32C8-4C4A-9558-90D91004EBFA}"/>
              </a:ext>
            </a:extLst>
          </p:cNvPr>
          <p:cNvSpPr txBox="1">
            <a:spLocks/>
          </p:cNvSpPr>
          <p:nvPr/>
        </p:nvSpPr>
        <p:spPr>
          <a:xfrm>
            <a:off x="2806997" y="124194"/>
            <a:ext cx="9250326" cy="505983"/>
          </a:xfrm>
          <a:prstGeom prst="rect">
            <a:avLst/>
          </a:prstGeom>
        </p:spPr>
        <p:txBody>
          <a:bodyPr vert="horz" lIns="91440" tIns="45720" rIns="91440" bIns="45720" rtlCol="0" anchor="ctr">
            <a:noAutofit/>
          </a:bodyPr>
          <a:lstStyle>
            <a:lvl1pPr algn="r" defTabSz="685800" rtl="0" eaLnBrk="1" latinLnBrk="0" hangingPunct="1">
              <a:lnSpc>
                <a:spcPct val="90000"/>
              </a:lnSpc>
              <a:spcBef>
                <a:spcPct val="0"/>
              </a:spcBef>
              <a:buNone/>
              <a:defRPr sz="2800" b="1" kern="1200" baseline="0">
                <a:solidFill>
                  <a:schemeClr val="bg1"/>
                </a:solidFill>
                <a:latin typeface="Cambria" panose="02040503050406030204" pitchFamily="18" charset="0"/>
                <a:ea typeface="Cambria" panose="02040503050406030204" pitchFamily="18" charset="0"/>
                <a:cs typeface="Times New Roman" panose="02020603050405020304" pitchFamily="18" charset="0"/>
              </a:defRPr>
            </a:lvl1pPr>
          </a:lstStyle>
          <a:p>
            <a:pPr marL="0" marR="0" lvl="0" indent="0" defTabSz="685800" rtl="0" eaLnBrk="1" fontAlgn="auto" latinLnBrk="0" hangingPunct="1">
              <a:lnSpc>
                <a:spcPct val="90000"/>
              </a:lnSpc>
              <a:spcBef>
                <a:spcPct val="0"/>
              </a:spcBef>
              <a:spcAft>
                <a:spcPts val="0"/>
              </a:spcAft>
              <a:buClrTx/>
              <a:buSzTx/>
              <a:buFontTx/>
              <a:buNone/>
              <a:tabLst/>
              <a:defRPr/>
            </a:pPr>
            <a:r>
              <a:rPr kumimoji="0" lang="tr-TR" sz="2400" b="1" i="0" u="none" strike="noStrike" kern="1200" cap="none" spc="0" normalizeH="0" baseline="0" noProof="0">
                <a:ln>
                  <a:noFill/>
                </a:ln>
                <a:solidFill>
                  <a:sysClr val="window" lastClr="FFFFFF"/>
                </a:solidFill>
                <a:effectLst/>
                <a:uLnTx/>
                <a:uFillTx/>
                <a:latin typeface="Times New Roman" panose="02020603050405020304" pitchFamily="18" charset="0"/>
              </a:rPr>
              <a:t>YAPILANDIRMANIN BOZULMASI</a:t>
            </a:r>
          </a:p>
          <a:p>
            <a:pPr marL="0" marR="0" lvl="0" indent="0" defTabSz="685800" rtl="0" eaLnBrk="1" fontAlgn="auto" latinLnBrk="0" hangingPunct="1">
              <a:lnSpc>
                <a:spcPct val="90000"/>
              </a:lnSpc>
              <a:spcBef>
                <a:spcPct val="0"/>
              </a:spcBef>
              <a:spcAft>
                <a:spcPts val="0"/>
              </a:spcAft>
              <a:buClrTx/>
              <a:buSzTx/>
              <a:buFontTx/>
              <a:buNone/>
              <a:tabLst/>
              <a:defRPr/>
            </a:pPr>
            <a:r>
              <a:rPr kumimoji="0" lang="tr-TR" sz="2200" b="1" i="0" u="none" strike="noStrike" kern="1200" cap="none" spc="0" normalizeH="0" baseline="0" noProof="0">
                <a:ln>
                  <a:noFill/>
                </a:ln>
                <a:solidFill>
                  <a:sysClr val="window" lastClr="FFFFFF"/>
                </a:solidFill>
                <a:effectLst/>
                <a:uLnTx/>
                <a:uFillTx/>
                <a:latin typeface="Times New Roman" panose="02020603050405020304" pitchFamily="18" charset="0"/>
              </a:rPr>
              <a:t>(TAKSİTLE ÖDEME SEÇENEĞİNİ SEÇENLER BAKIMINDAN) </a:t>
            </a:r>
          </a:p>
        </p:txBody>
      </p:sp>
      <p:sp>
        <p:nvSpPr>
          <p:cNvPr id="8" name="İçerik Yer Tutucusu 3">
            <a:extLst>
              <a:ext uri="{FF2B5EF4-FFF2-40B4-BE49-F238E27FC236}">
                <a16:creationId xmlns:a16="http://schemas.microsoft.com/office/drawing/2014/main" id="{0C05CDA7-4D08-40A5-9CA1-AB753D48CB47}"/>
              </a:ext>
            </a:extLst>
          </p:cNvPr>
          <p:cNvSpPr txBox="1">
            <a:spLocks/>
          </p:cNvSpPr>
          <p:nvPr/>
        </p:nvSpPr>
        <p:spPr>
          <a:xfrm>
            <a:off x="345558" y="1078431"/>
            <a:ext cx="11082670" cy="4829664"/>
          </a:xfrm>
          <a:prstGeom prst="rect">
            <a:avLst/>
          </a:prstGeom>
        </p:spPr>
        <p:txBody>
          <a:bodyPr vert="horz" lIns="91440" tIns="45720" rIns="91440" bIns="45720" rtlCol="0" anchor="t">
            <a:noAutofit/>
          </a:bodyPr>
          <a:lstStyle>
            <a:lvl1pPr marL="171450" indent="-171450" algn="l" defTabSz="685800" rtl="0" eaLnBrk="1" latinLnBrk="0" hangingPunct="1">
              <a:lnSpc>
                <a:spcPct val="90000"/>
              </a:lnSpc>
              <a:spcBef>
                <a:spcPts val="750"/>
              </a:spcBef>
              <a:buClr>
                <a:schemeClr val="accent5">
                  <a:lumMod val="75000"/>
                </a:schemeClr>
              </a:buClr>
              <a:buFont typeface="Wingdings" panose="05000000000000000000" pitchFamily="2" charset="2"/>
              <a:buChar char="Ø"/>
              <a:defRPr sz="2000" kern="1200">
                <a:solidFill>
                  <a:schemeClr val="tx1"/>
                </a:solidFill>
                <a:latin typeface="Cambria" panose="02040503050406030204" pitchFamily="18" charset="0"/>
                <a:ea typeface="Cambria" panose="02040503050406030204" pitchFamily="18" charset="0"/>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lvl="1" algn="just" defTabSz="914400">
              <a:lnSpc>
                <a:spcPct val="115000"/>
              </a:lnSpc>
              <a:spcBef>
                <a:spcPts val="300"/>
              </a:spcBef>
              <a:spcAft>
                <a:spcPts val="600"/>
              </a:spcAft>
              <a:buFont typeface="Wingdings" panose="05000000000000000000" pitchFamily="2" charset="2"/>
              <a:buChar char="Ø"/>
            </a:pPr>
            <a:r>
              <a:rPr lang="tr-TR" sz="2400">
                <a:latin typeface="Times New Roman"/>
                <a:cs typeface="Times New Roman"/>
              </a:rPr>
              <a:t>İlk iki taksidin zamanında ödenmemesi (İlk taksitin </a:t>
            </a:r>
            <a:r>
              <a:rPr lang="tr-TR" sz="2400" b="1">
                <a:latin typeface="Times New Roman"/>
                <a:cs typeface="Times New Roman"/>
              </a:rPr>
              <a:t>1.11.2021, </a:t>
            </a:r>
            <a:r>
              <a:rPr lang="tr-TR" sz="2400">
                <a:latin typeface="Times New Roman"/>
                <a:cs typeface="Times New Roman"/>
              </a:rPr>
              <a:t>ikinci taksitin </a:t>
            </a:r>
            <a:r>
              <a:rPr lang="tr-TR" sz="2400" b="1">
                <a:latin typeface="Times New Roman"/>
                <a:cs typeface="Times New Roman"/>
              </a:rPr>
              <a:t>31.12.2021</a:t>
            </a:r>
            <a:r>
              <a:rPr lang="tr-TR" sz="2400">
                <a:latin typeface="Times New Roman"/>
                <a:cs typeface="Times New Roman"/>
              </a:rPr>
              <a:t> tarihine kadar -bu tarihler dahil- ödenmemesi), </a:t>
            </a:r>
          </a:p>
          <a:p>
            <a:pPr lvl="1" algn="just" defTabSz="914400">
              <a:lnSpc>
                <a:spcPct val="115000"/>
              </a:lnSpc>
              <a:spcBef>
                <a:spcPts val="300"/>
              </a:spcBef>
              <a:spcAft>
                <a:spcPts val="600"/>
              </a:spcAft>
              <a:buFont typeface="Wingdings" panose="05000000000000000000" pitchFamily="2" charset="2"/>
              <a:buChar char="Ø"/>
            </a:pPr>
            <a:r>
              <a:rPr lang="tr-TR" sz="2400">
                <a:solidFill>
                  <a:prstClr val="black"/>
                </a:solidFill>
                <a:latin typeface="Times New Roman"/>
                <a:cs typeface="Times New Roman"/>
              </a:rPr>
              <a:t>İlk iki taksiti süresinde ve tam olarak ödemekle birlikte bir takvim yılında 2’den fazla taksiti ödememesi,</a:t>
            </a:r>
          </a:p>
          <a:p>
            <a:pPr lvl="1" algn="just" defTabSz="914400">
              <a:lnSpc>
                <a:spcPct val="115000"/>
              </a:lnSpc>
              <a:spcBef>
                <a:spcPts val="300"/>
              </a:spcBef>
              <a:spcAft>
                <a:spcPts val="600"/>
              </a:spcAft>
              <a:buFont typeface="Wingdings" panose="05000000000000000000" pitchFamily="2" charset="2"/>
              <a:buChar char="Ø"/>
            </a:pPr>
            <a:r>
              <a:rPr lang="tr-TR" sz="2400">
                <a:solidFill>
                  <a:prstClr val="black"/>
                </a:solidFill>
                <a:latin typeface="Times New Roman"/>
                <a:cs typeface="Times New Roman"/>
              </a:rPr>
              <a:t>İlk iki taksiti süresinde ve tam olarak ödemekle birlikte bir takvim yılında iki veya daha az taksiti süresinde ödememesi veya eksik ödemesi halinde, ödenmeyen veya eksik ödenen taksit tutarlarını yapılandırmanın son taksitini takip eden ay sonuna kadar gecikilen her ay ve kesri için 6183 sayılı Kanunun 51 inci maddesine göre belirlenen gecikme zammı oranında hesaplanacak geç ödeme zammı ile birlikte ödememesi,</a:t>
            </a:r>
          </a:p>
          <a:p>
            <a:pPr marL="342900" lvl="1" indent="0" algn="just" defTabSz="914400">
              <a:lnSpc>
                <a:spcPct val="115000"/>
              </a:lnSpc>
              <a:spcBef>
                <a:spcPts val="300"/>
              </a:spcBef>
              <a:spcAft>
                <a:spcPts val="600"/>
              </a:spcAft>
              <a:buClr>
                <a:srgbClr val="C00000"/>
              </a:buClr>
              <a:buFont typeface="Arial" panose="020B0604020202020204" pitchFamily="34" charset="0"/>
              <a:buNone/>
            </a:pPr>
            <a:r>
              <a:rPr lang="tr-TR" sz="2400">
                <a:solidFill>
                  <a:prstClr val="black"/>
                </a:solidFill>
                <a:latin typeface="Times New Roman"/>
                <a:cs typeface="Times New Roman"/>
              </a:rPr>
              <a:t>halinde yapılandırma hükümlerinden yararlanma </a:t>
            </a:r>
            <a:r>
              <a:rPr lang="tr-TR" sz="2300">
                <a:solidFill>
                  <a:prstClr val="black"/>
                </a:solidFill>
                <a:latin typeface="Times New Roman"/>
                <a:cs typeface="Times New Roman"/>
              </a:rPr>
              <a:t>hakkı kaybedilecektir.</a:t>
            </a:r>
          </a:p>
          <a:p>
            <a:pPr lvl="1" algn="just" defTabSz="914400">
              <a:lnSpc>
                <a:spcPct val="115000"/>
              </a:lnSpc>
              <a:spcBef>
                <a:spcPts val="300"/>
              </a:spcBef>
              <a:buClr>
                <a:srgbClr val="C00000"/>
              </a:buClr>
              <a:buFont typeface="Wingdings" panose="05000000000000000000" pitchFamily="2" charset="2"/>
              <a:buChar char="§"/>
            </a:pPr>
            <a:endParaRPr lang="tr-TR" sz="230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95787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a:extLst>
              <a:ext uri="{FF2B5EF4-FFF2-40B4-BE49-F238E27FC236}">
                <a16:creationId xmlns:a16="http://schemas.microsoft.com/office/drawing/2014/main" id="{80FA3C47-662E-42E9-A746-EB2349269B69}"/>
              </a:ext>
            </a:extLst>
          </p:cNvPr>
          <p:cNvSpPr txBox="1">
            <a:spLocks/>
          </p:cNvSpPr>
          <p:nvPr/>
        </p:nvSpPr>
        <p:spPr>
          <a:xfrm>
            <a:off x="3189769" y="48676"/>
            <a:ext cx="8830390" cy="505983"/>
          </a:xfrm>
          <a:prstGeom prst="rect">
            <a:avLst/>
          </a:prstGeom>
        </p:spPr>
        <p:txBody>
          <a:bodyPr vert="horz" lIns="91440" tIns="45720" rIns="91440" bIns="45720" rtlCol="0" anchor="ctr">
            <a:noAutofit/>
          </a:bodyPr>
          <a:lstStyle>
            <a:lvl1pPr algn="r" defTabSz="685800" rtl="0" eaLnBrk="1" latinLnBrk="0" hangingPunct="1">
              <a:lnSpc>
                <a:spcPct val="90000"/>
              </a:lnSpc>
              <a:spcBef>
                <a:spcPct val="0"/>
              </a:spcBef>
              <a:buNone/>
              <a:defRPr sz="2800" b="1" kern="1200" baseline="0">
                <a:solidFill>
                  <a:schemeClr val="bg1"/>
                </a:solidFill>
                <a:latin typeface="Cambria" panose="02040503050406030204" pitchFamily="18" charset="0"/>
                <a:ea typeface="Cambria" panose="02040503050406030204" pitchFamily="18" charset="0"/>
                <a:cs typeface="Times New Roman" panose="02020603050405020304" pitchFamily="18" charset="0"/>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tr-TR" sz="2600" b="1" i="0" u="none" strike="noStrike" kern="1200" cap="none" spc="0" normalizeH="0" baseline="0" noProof="0">
                <a:ln>
                  <a:noFill/>
                </a:ln>
                <a:solidFill>
                  <a:sysClr val="window" lastClr="FFFFFF"/>
                </a:solidFill>
                <a:effectLst/>
                <a:uLnTx/>
                <a:uFillTx/>
                <a:latin typeface="Times New Roman" panose="02020603050405020304" pitchFamily="18" charset="0"/>
              </a:rPr>
              <a:t>YAPILANDIRMAYA İLİŞKİN GENEL UYGULAMALAR</a:t>
            </a:r>
          </a:p>
        </p:txBody>
      </p:sp>
      <p:sp>
        <p:nvSpPr>
          <p:cNvPr id="6" name="İçerik Yer Tutucusu 3">
            <a:extLst>
              <a:ext uri="{FF2B5EF4-FFF2-40B4-BE49-F238E27FC236}">
                <a16:creationId xmlns:a16="http://schemas.microsoft.com/office/drawing/2014/main" id="{8D1B0E08-CE4C-467C-86C7-D3DD748DF0A9}"/>
              </a:ext>
            </a:extLst>
          </p:cNvPr>
          <p:cNvSpPr txBox="1">
            <a:spLocks/>
          </p:cNvSpPr>
          <p:nvPr/>
        </p:nvSpPr>
        <p:spPr>
          <a:xfrm>
            <a:off x="1118587" y="1193831"/>
            <a:ext cx="10306974" cy="4956274"/>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Clr>
                <a:schemeClr val="accent5">
                  <a:lumMod val="75000"/>
                </a:schemeClr>
              </a:buClr>
              <a:buFont typeface="Wingdings" panose="05000000000000000000" pitchFamily="2" charset="2"/>
              <a:buChar char="Ø"/>
              <a:defRPr sz="2000" kern="1200">
                <a:solidFill>
                  <a:schemeClr val="tx1"/>
                </a:solidFill>
                <a:latin typeface="Cambria" panose="02040503050406030204" pitchFamily="18" charset="0"/>
                <a:ea typeface="Cambria" panose="02040503050406030204" pitchFamily="18" charset="0"/>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defTabSz="914400">
              <a:lnSpc>
                <a:spcPct val="115000"/>
              </a:lnSpc>
              <a:spcAft>
                <a:spcPts val="600"/>
              </a:spcAft>
              <a:buClrTx/>
            </a:pPr>
            <a:r>
              <a:rPr lang="tr-TR" sz="2800">
                <a:solidFill>
                  <a:prstClr val="black"/>
                </a:solidFill>
                <a:latin typeface="Times New Roman" panose="02020603050405020304" pitchFamily="18" charset="0"/>
                <a:cs typeface="Times New Roman" panose="02020603050405020304" pitchFamily="18" charset="0"/>
              </a:rPr>
              <a:t>6183 sayılı Kanun kapsamında tecil faizi ile taksitlendirilen alacaklardan, kalan taksit tutarları talep edilmesi halinde bu kanun hükümlerine göre yapılandırılabilecektir  </a:t>
            </a:r>
          </a:p>
          <a:p>
            <a:pPr algn="just" defTabSz="914400">
              <a:lnSpc>
                <a:spcPct val="115000"/>
              </a:lnSpc>
              <a:spcAft>
                <a:spcPts val="600"/>
              </a:spcAft>
              <a:buClrTx/>
            </a:pPr>
            <a:r>
              <a:rPr lang="tr-TR" sz="2800">
                <a:solidFill>
                  <a:prstClr val="black"/>
                </a:solidFill>
                <a:latin typeface="Times New Roman" panose="02020603050405020304" pitchFamily="18" charset="0"/>
                <a:cs typeface="Times New Roman" panose="02020603050405020304" pitchFamily="18" charset="0"/>
              </a:rPr>
              <a:t>7256 sayılı Kanuna göre yapılandırılan ve ödemeleri devam eden alacaklar açısından, borçlular talep etmeleri hâlinde yeni yapılandırmadan yararlanabilecektir.</a:t>
            </a:r>
          </a:p>
          <a:p>
            <a:pPr algn="just" defTabSz="914400">
              <a:lnSpc>
                <a:spcPct val="115000"/>
              </a:lnSpc>
              <a:spcAft>
                <a:spcPts val="600"/>
              </a:spcAft>
              <a:buClrTx/>
            </a:pPr>
            <a:r>
              <a:rPr lang="tr-TR" sz="2800">
                <a:solidFill>
                  <a:prstClr val="black"/>
                </a:solidFill>
                <a:latin typeface="Times New Roman" panose="02020603050405020304" pitchFamily="18" charset="0"/>
                <a:cs typeface="Times New Roman" panose="02020603050405020304" pitchFamily="18" charset="0"/>
              </a:rPr>
              <a:t>Taksit tutarının  %  10’unu aşmamak kaydıyla 10 Türk Lirasına (bu tutar dâhil) kadar yapılmış eksik ödemeler için, yapılandırma ihlal edilmiş sayılmayacaktır.</a:t>
            </a:r>
          </a:p>
          <a:p>
            <a:pPr algn="just" defTabSz="914400">
              <a:lnSpc>
                <a:spcPct val="115000"/>
              </a:lnSpc>
              <a:buClr>
                <a:srgbClr val="C00000"/>
              </a:buClr>
              <a:buFont typeface="Wingdings" panose="05000000000000000000" pitchFamily="2" charset="2"/>
              <a:buChar char="§"/>
            </a:pPr>
            <a:endParaRPr lang="tr-TR" sz="280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12131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a:extLst>
              <a:ext uri="{FF2B5EF4-FFF2-40B4-BE49-F238E27FC236}">
                <a16:creationId xmlns:a16="http://schemas.microsoft.com/office/drawing/2014/main" id="{80FA3C47-662E-42E9-A746-EB2349269B69}"/>
              </a:ext>
            </a:extLst>
          </p:cNvPr>
          <p:cNvSpPr txBox="1">
            <a:spLocks/>
          </p:cNvSpPr>
          <p:nvPr/>
        </p:nvSpPr>
        <p:spPr>
          <a:xfrm>
            <a:off x="3211033" y="0"/>
            <a:ext cx="8766595" cy="505983"/>
          </a:xfrm>
          <a:prstGeom prst="rect">
            <a:avLst/>
          </a:prstGeom>
        </p:spPr>
        <p:txBody>
          <a:bodyPr vert="horz" lIns="91440" tIns="45720" rIns="91440" bIns="45720" rtlCol="0" anchor="ctr">
            <a:noAutofit/>
          </a:bodyPr>
          <a:lstStyle>
            <a:lvl1pPr algn="r" defTabSz="685800" rtl="0" eaLnBrk="1" latinLnBrk="0" hangingPunct="1">
              <a:lnSpc>
                <a:spcPct val="90000"/>
              </a:lnSpc>
              <a:spcBef>
                <a:spcPct val="0"/>
              </a:spcBef>
              <a:buNone/>
              <a:defRPr sz="2800" b="1" kern="1200" baseline="0">
                <a:solidFill>
                  <a:schemeClr val="bg1"/>
                </a:solidFill>
                <a:latin typeface="Cambria" panose="02040503050406030204" pitchFamily="18" charset="0"/>
                <a:ea typeface="Cambria" panose="02040503050406030204" pitchFamily="18" charset="0"/>
                <a:cs typeface="Times New Roman" panose="02020603050405020304" pitchFamily="18" charset="0"/>
              </a:defRPr>
            </a:lvl1pPr>
          </a:lstStyle>
          <a:p>
            <a:pPr marL="0" marR="0" lvl="0" indent="0" defTabSz="685800" rtl="0" eaLnBrk="1" fontAlgn="auto" latinLnBrk="0" hangingPunct="1">
              <a:lnSpc>
                <a:spcPct val="90000"/>
              </a:lnSpc>
              <a:spcBef>
                <a:spcPct val="0"/>
              </a:spcBef>
              <a:spcAft>
                <a:spcPts val="0"/>
              </a:spcAft>
              <a:buClrTx/>
              <a:buSzTx/>
              <a:buFontTx/>
              <a:buNone/>
              <a:tabLst/>
              <a:defRPr/>
            </a:pPr>
            <a:r>
              <a:rPr kumimoji="0" lang="tr-TR" sz="2600" b="1" i="0" u="none" strike="noStrike" kern="1200" cap="none" spc="0" normalizeH="0" baseline="0" noProof="0">
                <a:ln>
                  <a:noFill/>
                </a:ln>
                <a:solidFill>
                  <a:sysClr val="window" lastClr="FFFFFF"/>
                </a:solidFill>
                <a:effectLst/>
                <a:uLnTx/>
                <a:uFillTx/>
                <a:latin typeface="Times New Roman" panose="02020603050405020304" pitchFamily="18" charset="0"/>
              </a:rPr>
              <a:t>YAPILANDIRMAYA İLİŞKİN GENEL UYGULAMALAR</a:t>
            </a:r>
          </a:p>
        </p:txBody>
      </p:sp>
      <p:sp>
        <p:nvSpPr>
          <p:cNvPr id="5" name="İçerik Yer Tutucusu 3">
            <a:extLst>
              <a:ext uri="{FF2B5EF4-FFF2-40B4-BE49-F238E27FC236}">
                <a16:creationId xmlns:a16="http://schemas.microsoft.com/office/drawing/2014/main" id="{1C168EA1-F74F-41F5-AE64-5791357246CB}"/>
              </a:ext>
            </a:extLst>
          </p:cNvPr>
          <p:cNvSpPr txBox="1">
            <a:spLocks/>
          </p:cNvSpPr>
          <p:nvPr/>
        </p:nvSpPr>
        <p:spPr>
          <a:xfrm>
            <a:off x="1171852" y="1683125"/>
            <a:ext cx="10235954" cy="4441461"/>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Clr>
                <a:schemeClr val="accent5">
                  <a:lumMod val="75000"/>
                </a:schemeClr>
              </a:buClr>
              <a:buFont typeface="Wingdings" panose="05000000000000000000" pitchFamily="2" charset="2"/>
              <a:buChar char="Ø"/>
              <a:defRPr sz="2000" kern="1200">
                <a:solidFill>
                  <a:schemeClr val="tx1"/>
                </a:solidFill>
                <a:latin typeface="Cambria" panose="02040503050406030204" pitchFamily="18" charset="0"/>
                <a:ea typeface="Cambria" panose="02040503050406030204" pitchFamily="18" charset="0"/>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defTabSz="914400">
              <a:lnSpc>
                <a:spcPct val="115000"/>
              </a:lnSpc>
              <a:spcBef>
                <a:spcPts val="300"/>
              </a:spcBef>
              <a:spcAft>
                <a:spcPts val="600"/>
              </a:spcAft>
              <a:buClrTx/>
            </a:pPr>
            <a:r>
              <a:rPr lang="tr-TR" sz="2800">
                <a:solidFill>
                  <a:prstClr val="black"/>
                </a:solidFill>
                <a:latin typeface="Times New Roman" panose="02020603050405020304" pitchFamily="18" charset="0"/>
                <a:cs typeface="Times New Roman" panose="02020603050405020304" pitchFamily="18" charset="0"/>
              </a:rPr>
              <a:t>Yapılandırmadan yararlanmak için dava açılmaması, açılanlardan ise feragat edilmesi şarttır.</a:t>
            </a:r>
          </a:p>
          <a:p>
            <a:pPr algn="just" defTabSz="914400">
              <a:lnSpc>
                <a:spcPct val="115000"/>
              </a:lnSpc>
              <a:spcBef>
                <a:spcPts val="300"/>
              </a:spcBef>
              <a:spcAft>
                <a:spcPts val="600"/>
              </a:spcAft>
              <a:buClrTx/>
            </a:pPr>
            <a:r>
              <a:rPr lang="tr-TR" sz="2800">
                <a:solidFill>
                  <a:prstClr val="black"/>
                </a:solidFill>
                <a:latin typeface="Times New Roman" panose="02020603050405020304" pitchFamily="18" charset="0"/>
                <a:cs typeface="Times New Roman" panose="02020603050405020304" pitchFamily="18" charset="0"/>
              </a:rPr>
              <a:t>Yapılandırmanın bozulması halinde, borçlular ödedikleri taksit tutarları kadar yapılandırma hükümlerinden yararlanabilecektir.</a:t>
            </a:r>
          </a:p>
          <a:p>
            <a:pPr algn="just" defTabSz="914400">
              <a:lnSpc>
                <a:spcPct val="115000"/>
              </a:lnSpc>
              <a:spcBef>
                <a:spcPts val="300"/>
              </a:spcBef>
              <a:spcAft>
                <a:spcPts val="600"/>
              </a:spcAft>
              <a:buClrTx/>
            </a:pPr>
            <a:r>
              <a:rPr lang="tr-TR" sz="2800">
                <a:solidFill>
                  <a:prstClr val="black"/>
                </a:solidFill>
                <a:latin typeface="Times New Roman" panose="02020603050405020304" pitchFamily="18" charset="0"/>
                <a:cs typeface="Times New Roman" panose="02020603050405020304" pitchFamily="18" charset="0"/>
              </a:rPr>
              <a:t>Yeniden yapılandırılan alacakların bankalar kanalıyla ödenmesi mümkün olduğu gibi, kredi kartı veya banka kartı ile ödenmesi de mümkün bulunmaktadır.</a:t>
            </a:r>
          </a:p>
        </p:txBody>
      </p:sp>
    </p:spTree>
    <p:extLst>
      <p:ext uri="{BB962C8B-B14F-4D97-AF65-F5344CB8AC3E}">
        <p14:creationId xmlns:p14="http://schemas.microsoft.com/office/powerpoint/2010/main" val="22637955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Unvan 1">
            <a:extLst>
              <a:ext uri="{FF2B5EF4-FFF2-40B4-BE49-F238E27FC236}">
                <a16:creationId xmlns:a16="http://schemas.microsoft.com/office/drawing/2014/main" id="{1BDC29C1-2401-4005-AA73-56667B4CBFF6}"/>
              </a:ext>
            </a:extLst>
          </p:cNvPr>
          <p:cNvSpPr txBox="1">
            <a:spLocks/>
          </p:cNvSpPr>
          <p:nvPr/>
        </p:nvSpPr>
        <p:spPr>
          <a:xfrm>
            <a:off x="4772986" y="138735"/>
            <a:ext cx="7102137" cy="505983"/>
          </a:xfrm>
          <a:prstGeom prst="rect">
            <a:avLst/>
          </a:prstGeom>
        </p:spPr>
        <p:txBody>
          <a:bodyPr vert="horz" lIns="91440" tIns="45720" rIns="91440" bIns="45720" rtlCol="0" anchor="ctr">
            <a:noAutofit/>
          </a:bodyPr>
          <a:lstStyle>
            <a:lvl1pPr algn="r" defTabSz="685800" rtl="0" eaLnBrk="1" latinLnBrk="0" hangingPunct="1">
              <a:lnSpc>
                <a:spcPct val="90000"/>
              </a:lnSpc>
              <a:spcBef>
                <a:spcPct val="0"/>
              </a:spcBef>
              <a:buNone/>
              <a:defRPr sz="2800" b="1" kern="1200" baseline="0">
                <a:solidFill>
                  <a:schemeClr val="bg1"/>
                </a:solidFill>
                <a:latin typeface="Cambria" panose="02040503050406030204" pitchFamily="18" charset="0"/>
                <a:ea typeface="Cambria" panose="02040503050406030204" pitchFamily="18" charset="0"/>
                <a:cs typeface="Times New Roman" panose="02020603050405020304" pitchFamily="18" charset="0"/>
              </a:defRPr>
            </a:lvl1pPr>
          </a:lstStyle>
          <a:p>
            <a:pPr marL="0" marR="0" lvl="0" indent="0" algn="r" defTabSz="685800" rtl="0" eaLnBrk="1" fontAlgn="auto" latinLnBrk="0" hangingPunct="1">
              <a:lnSpc>
                <a:spcPct val="90000"/>
              </a:lnSpc>
              <a:spcBef>
                <a:spcPct val="0"/>
              </a:spcBef>
              <a:spcAft>
                <a:spcPts val="0"/>
              </a:spcAft>
              <a:buClrTx/>
              <a:buSzTx/>
              <a:buFontTx/>
              <a:buNone/>
              <a:tabLst/>
              <a:defRPr/>
            </a:pPr>
            <a:r>
              <a:rPr kumimoji="0" lang="tr-TR" sz="3200" b="1" i="0" u="none" strike="noStrike" kern="1200" cap="none" spc="0" normalizeH="0" baseline="0" noProof="0">
                <a:ln>
                  <a:noFill/>
                </a:ln>
                <a:solidFill>
                  <a:sysClr val="window" lastClr="FFFFFF"/>
                </a:solidFill>
                <a:effectLst/>
                <a:uLnTx/>
                <a:uFillTx/>
                <a:latin typeface="Times New Roman" panose="02020603050405020304" pitchFamily="18" charset="0"/>
              </a:rPr>
              <a:t>BAŞVURU YERİ VE ŞEKLİ (4/a)</a:t>
            </a:r>
          </a:p>
        </p:txBody>
      </p:sp>
      <p:graphicFrame>
        <p:nvGraphicFramePr>
          <p:cNvPr id="2" name="Tablo 1">
            <a:extLst>
              <a:ext uri="{FF2B5EF4-FFF2-40B4-BE49-F238E27FC236}">
                <a16:creationId xmlns:a16="http://schemas.microsoft.com/office/drawing/2014/main" id="{75ECE5A1-9698-4FC2-93FE-4ED3E1D7DFC7}"/>
              </a:ext>
            </a:extLst>
          </p:cNvPr>
          <p:cNvGraphicFramePr>
            <a:graphicFrameLocks noGrp="1"/>
          </p:cNvGraphicFramePr>
          <p:nvPr>
            <p:extLst>
              <p:ext uri="{D42A27DB-BD31-4B8C-83A1-F6EECF244321}">
                <p14:modId xmlns:p14="http://schemas.microsoft.com/office/powerpoint/2010/main" val="951249756"/>
              </p:ext>
            </p:extLst>
          </p:nvPr>
        </p:nvGraphicFramePr>
        <p:xfrm>
          <a:off x="998320" y="996900"/>
          <a:ext cx="10351318" cy="4112260"/>
        </p:xfrm>
        <a:graphic>
          <a:graphicData uri="http://schemas.openxmlformats.org/drawingml/2006/table">
            <a:tbl>
              <a:tblPr firstRow="1" bandRow="1">
                <a:tableStyleId>{B301B821-A1FF-4177-AEE7-76D212191A09}</a:tableStyleId>
              </a:tblPr>
              <a:tblGrid>
                <a:gridCol w="4673532">
                  <a:extLst>
                    <a:ext uri="{9D8B030D-6E8A-4147-A177-3AD203B41FA5}">
                      <a16:colId xmlns:a16="http://schemas.microsoft.com/office/drawing/2014/main" val="2786384855"/>
                    </a:ext>
                  </a:extLst>
                </a:gridCol>
                <a:gridCol w="5677786">
                  <a:extLst>
                    <a:ext uri="{9D8B030D-6E8A-4147-A177-3AD203B41FA5}">
                      <a16:colId xmlns:a16="http://schemas.microsoft.com/office/drawing/2014/main" val="1709336730"/>
                    </a:ext>
                  </a:extLst>
                </a:gridCol>
              </a:tblGrid>
              <a:tr h="370840">
                <a:tc>
                  <a:txBody>
                    <a:bodyPr/>
                    <a:lstStyle/>
                    <a:p>
                      <a:pPr algn="ctr"/>
                      <a:r>
                        <a:rPr lang="tr-TR" sz="1750">
                          <a:latin typeface="Times New Roman" panose="02020603050405020304" pitchFamily="18" charset="0"/>
                          <a:cs typeface="Times New Roman" panose="02020603050405020304" pitchFamily="18" charset="0"/>
                        </a:rPr>
                        <a:t>Borç Türü (4/a) /Borçlu İşveren</a:t>
                      </a:r>
                    </a:p>
                  </a:txBody>
                  <a:tcPr>
                    <a:lnR w="12700" cap="flat" cmpd="sng" algn="ctr">
                      <a:solidFill>
                        <a:schemeClr val="tx2"/>
                      </a:solidFill>
                      <a:prstDash val="solid"/>
                      <a:round/>
                      <a:headEnd type="none" w="med" len="med"/>
                      <a:tailEnd type="none" w="med" len="med"/>
                    </a:lnR>
                  </a:tcPr>
                </a:tc>
                <a:tc>
                  <a:txBody>
                    <a:bodyPr/>
                    <a:lstStyle/>
                    <a:p>
                      <a:pPr algn="ctr"/>
                      <a:r>
                        <a:rPr lang="tr-TR" sz="1750">
                          <a:latin typeface="Times New Roman" panose="02020603050405020304" pitchFamily="18" charset="0"/>
                          <a:cs typeface="Times New Roman" panose="02020603050405020304" pitchFamily="18" charset="0"/>
                        </a:rPr>
                        <a:t>Başvuru Şekli</a:t>
                      </a:r>
                    </a:p>
                  </a:txBody>
                  <a:tcPr>
                    <a:lnL w="12700" cap="flat" cmpd="sng" algn="ctr">
                      <a:solidFill>
                        <a:schemeClr val="tx2"/>
                      </a:solidFill>
                      <a:prstDash val="solid"/>
                      <a:round/>
                      <a:headEnd type="none" w="med" len="med"/>
                      <a:tailEnd type="none" w="med" len="med"/>
                    </a:lnL>
                  </a:tcPr>
                </a:tc>
                <a:extLst>
                  <a:ext uri="{0D108BD9-81ED-4DB2-BD59-A6C34878D82A}">
                    <a16:rowId xmlns:a16="http://schemas.microsoft.com/office/drawing/2014/main" val="1503420440"/>
                  </a:ext>
                </a:extLst>
              </a:tr>
              <a:tr h="370840">
                <a:tc>
                  <a:txBody>
                    <a:bodyPr/>
                    <a:lstStyle/>
                    <a:p>
                      <a:pPr marL="285750" indent="-285750">
                        <a:buFont typeface="Wingdings" panose="05000000000000000000" pitchFamily="2" charset="2"/>
                        <a:buChar char="§"/>
                      </a:pPr>
                      <a:r>
                        <a:rPr kumimoji="0" lang="tr-TR" sz="1750" u="none" strike="noStrike" kern="1200" cap="none" spc="0" normalizeH="0" baseline="0" noProof="0">
                          <a:ln>
                            <a:noFill/>
                          </a:ln>
                          <a:effectLst/>
                          <a:uLnTx/>
                          <a:uFillTx/>
                          <a:latin typeface="Times New Roman" panose="02020603050405020304" pitchFamily="18" charset="0"/>
                          <a:cs typeface="Times New Roman" panose="02020603050405020304" pitchFamily="18" charset="0"/>
                        </a:rPr>
                        <a:t>Sigorta primi</a:t>
                      </a:r>
                    </a:p>
                    <a:p>
                      <a:pPr marL="285750" indent="-285750">
                        <a:buFont typeface="Wingdings" panose="05000000000000000000" pitchFamily="2" charset="2"/>
                        <a:buChar char="§"/>
                      </a:pPr>
                      <a:r>
                        <a:rPr kumimoji="0" lang="tr-TR" sz="1750" u="none" strike="noStrike" kern="1200" cap="none" spc="0" normalizeH="0" baseline="0" noProof="0">
                          <a:ln>
                            <a:noFill/>
                          </a:ln>
                          <a:effectLst/>
                          <a:uLnTx/>
                          <a:uFillTx/>
                          <a:latin typeface="Times New Roman" panose="02020603050405020304" pitchFamily="18" charset="0"/>
                          <a:cs typeface="Times New Roman" panose="02020603050405020304" pitchFamily="18" charset="0"/>
                        </a:rPr>
                        <a:t>İşsizlik sigortası primi</a:t>
                      </a:r>
                    </a:p>
                    <a:p>
                      <a:pPr marL="285750" indent="-285750">
                        <a:buFont typeface="Wingdings" panose="05000000000000000000" pitchFamily="2" charset="2"/>
                        <a:buChar char="§"/>
                      </a:pPr>
                      <a:r>
                        <a:rPr kumimoji="0" lang="tr-TR" sz="1750" u="none" strike="noStrike" kern="1200" cap="none" spc="0" normalizeH="0" baseline="0" noProof="0">
                          <a:ln>
                            <a:noFill/>
                          </a:ln>
                          <a:effectLst/>
                          <a:uLnTx/>
                          <a:uFillTx/>
                          <a:latin typeface="Times New Roman" panose="02020603050405020304" pitchFamily="18" charset="0"/>
                          <a:cs typeface="Times New Roman" panose="02020603050405020304" pitchFamily="18" charset="0"/>
                        </a:rPr>
                        <a:t>Sosyal güvenlik destek primi</a:t>
                      </a:r>
                    </a:p>
                    <a:p>
                      <a:pPr marL="285750" indent="-285750">
                        <a:buFont typeface="Wingdings" panose="05000000000000000000" pitchFamily="2" charset="2"/>
                        <a:buChar char="§"/>
                      </a:pPr>
                      <a:r>
                        <a:rPr kumimoji="0" lang="tr-TR" sz="1750" u="none" strike="noStrike" kern="1200" cap="none" spc="0" normalizeH="0" baseline="0" noProof="0">
                          <a:ln>
                            <a:noFill/>
                          </a:ln>
                          <a:effectLst/>
                          <a:uLnTx/>
                          <a:uFillTx/>
                          <a:latin typeface="Times New Roman" panose="02020603050405020304" pitchFamily="18" charset="0"/>
                          <a:cs typeface="Times New Roman" panose="02020603050405020304" pitchFamily="18" charset="0"/>
                        </a:rPr>
                        <a:t>İdari para cezası</a:t>
                      </a:r>
                    </a:p>
                    <a:p>
                      <a:pPr marL="285750" indent="-285750">
                        <a:buFont typeface="Wingdings" panose="05000000000000000000" pitchFamily="2" charset="2"/>
                        <a:buChar char="§"/>
                      </a:pPr>
                      <a:r>
                        <a:rPr kumimoji="0" lang="tr-TR" sz="1750" u="none" strike="noStrike" kern="1200" cap="none" spc="0" normalizeH="0" baseline="0" noProof="0">
                          <a:ln>
                            <a:noFill/>
                          </a:ln>
                          <a:effectLst/>
                          <a:uLnTx/>
                          <a:uFillTx/>
                          <a:latin typeface="Times New Roman" panose="02020603050405020304" pitchFamily="18" charset="0"/>
                          <a:cs typeface="Times New Roman" panose="02020603050405020304" pitchFamily="18" charset="0"/>
                        </a:rPr>
                        <a:t>Damga vergisi</a:t>
                      </a:r>
                    </a:p>
                    <a:p>
                      <a:pPr marL="285750" indent="-285750">
                        <a:buFont typeface="Wingdings" panose="05000000000000000000" pitchFamily="2" charset="2"/>
                        <a:buChar char="§"/>
                      </a:pPr>
                      <a:r>
                        <a:rPr kumimoji="0" lang="tr-TR" sz="1750" u="none" strike="noStrike" kern="1200" cap="none" spc="0" normalizeH="0" baseline="0" noProof="0">
                          <a:ln>
                            <a:noFill/>
                          </a:ln>
                          <a:effectLst/>
                          <a:uLnTx/>
                          <a:uFillTx/>
                          <a:latin typeface="Times New Roman" panose="02020603050405020304" pitchFamily="18" charset="0"/>
                          <a:cs typeface="Times New Roman" panose="02020603050405020304" pitchFamily="18" charset="0"/>
                        </a:rPr>
                        <a:t>Özel işlem vergisi</a:t>
                      </a:r>
                    </a:p>
                    <a:p>
                      <a:pPr marL="285750" indent="-285750">
                        <a:buFont typeface="Wingdings" panose="05000000000000000000" pitchFamily="2" charset="2"/>
                        <a:buChar char="§"/>
                      </a:pPr>
                      <a:r>
                        <a:rPr kumimoji="0" lang="tr-TR" sz="1750" u="none" strike="noStrike" kern="1200" cap="none" spc="0" normalizeH="0" baseline="0" noProof="0">
                          <a:ln>
                            <a:noFill/>
                          </a:ln>
                          <a:effectLst/>
                          <a:uLnTx/>
                          <a:uFillTx/>
                          <a:latin typeface="Times New Roman" panose="02020603050405020304" pitchFamily="18" charset="0"/>
                          <a:cs typeface="Times New Roman" panose="02020603050405020304" pitchFamily="18" charset="0"/>
                        </a:rPr>
                        <a:t>Eğitime katkı payı </a:t>
                      </a:r>
                    </a:p>
                    <a:p>
                      <a:pPr marL="285750" indent="-285750">
                        <a:buFont typeface="Wingdings" panose="05000000000000000000" pitchFamily="2" charset="2"/>
                        <a:buChar char="§"/>
                      </a:pPr>
                      <a:r>
                        <a:rPr kumimoji="0" lang="tr-TR" sz="1750" u="none" strike="noStrike" kern="1200" cap="none" spc="0" normalizeH="0" baseline="0" noProof="0">
                          <a:ln>
                            <a:noFill/>
                          </a:ln>
                          <a:effectLst/>
                          <a:uLnTx/>
                          <a:uFillTx/>
                          <a:latin typeface="Times New Roman" panose="02020603050405020304" pitchFamily="18" charset="0"/>
                          <a:cs typeface="Times New Roman" panose="02020603050405020304" pitchFamily="18" charset="0"/>
                        </a:rPr>
                        <a:t>Eksik işçilikten kaynaklanan prim borçları </a:t>
                      </a:r>
                      <a:endParaRPr lang="tr-TR" sz="1750">
                        <a:latin typeface="Times New Roman" panose="02020603050405020304" pitchFamily="18" charset="0"/>
                        <a:cs typeface="Times New Roman" panose="02020603050405020304" pitchFamily="18" charset="0"/>
                      </a:endParaRPr>
                    </a:p>
                  </a:txBody>
                  <a:tcPr anchor="ctr">
                    <a:lnR w="12700" cap="flat" cmpd="sng" algn="ctr">
                      <a:solidFill>
                        <a:schemeClr val="tx2"/>
                      </a:solidFill>
                      <a:prstDash val="solid"/>
                      <a:round/>
                      <a:headEnd type="none" w="med" len="med"/>
                      <a:tailEnd type="none" w="med" len="med"/>
                    </a:lnR>
                  </a:tcPr>
                </a:tc>
                <a:tc>
                  <a:txBody>
                    <a:bodyPr/>
                    <a:lstStyle/>
                    <a:p>
                      <a:pPr marL="285750" indent="-285750">
                        <a:buFont typeface="Wingdings" panose="05000000000000000000" pitchFamily="2" charset="2"/>
                        <a:buChar char="§"/>
                      </a:pPr>
                      <a:r>
                        <a:rPr kumimoji="0" lang="tr-TR" sz="1750" u="none" strike="noStrike" kern="1200" cap="none" spc="0" normalizeH="0" baseline="0" noProof="0">
                          <a:ln>
                            <a:noFill/>
                          </a:ln>
                          <a:effectLst/>
                          <a:uLnTx/>
                          <a:uFillTx/>
                          <a:latin typeface="Times New Roman" panose="02020603050405020304" pitchFamily="18" charset="0"/>
                          <a:cs typeface="Times New Roman" panose="02020603050405020304" pitchFamily="18" charset="0"/>
                        </a:rPr>
                        <a:t>e-Sigorta kanalıyla (e-Bildirge şifresi aktif olanlar için)</a:t>
                      </a:r>
                    </a:p>
                    <a:p>
                      <a:pPr marL="285750" indent="-285750">
                        <a:buFont typeface="Wingdings" panose="05000000000000000000" pitchFamily="2" charset="2"/>
                        <a:buChar char="§"/>
                      </a:pPr>
                      <a:endParaRPr kumimoji="0" lang="tr-TR" sz="1750" u="none" strike="noStrike" kern="1200" cap="none" spc="0" normalizeH="0" baseline="0" noProof="0">
                        <a:ln>
                          <a:noFill/>
                        </a:ln>
                        <a:effectLst/>
                        <a:uLnTx/>
                        <a:uFillTx/>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kumimoji="0" lang="tr-TR" sz="1750" u="none" strike="noStrike" kern="1200" cap="none" spc="0" normalizeH="0" baseline="0" noProof="0">
                          <a:ln>
                            <a:noFill/>
                          </a:ln>
                          <a:effectLst/>
                          <a:uLnTx/>
                          <a:uFillTx/>
                          <a:latin typeface="Times New Roman" panose="02020603050405020304" pitchFamily="18" charset="0"/>
                          <a:cs typeface="Times New Roman" panose="02020603050405020304" pitchFamily="18" charset="0"/>
                        </a:rPr>
                        <a:t>Posta yoluyla </a:t>
                      </a:r>
                      <a:r>
                        <a:rPr kumimoji="0" lang="tr-TR" sz="1750" u="none" strike="noStrike" kern="1200" cap="none" spc="0" normalizeH="0" baseline="0" noProof="0">
                          <a:ln>
                            <a:noFill/>
                          </a:ln>
                          <a:solidFill>
                            <a:schemeClr val="dk1"/>
                          </a:solidFill>
                          <a:effectLst/>
                          <a:uLnTx/>
                          <a:uFillTx/>
                          <a:latin typeface="Times New Roman" panose="02020603050405020304" pitchFamily="18" charset="0"/>
                          <a:ea typeface="+mn-ea"/>
                          <a:cs typeface="Times New Roman" panose="02020603050405020304" pitchFamily="18" charset="0"/>
                        </a:rPr>
                        <a:t>(SGİM / SGM Müdürlüğüne)</a:t>
                      </a:r>
                      <a:endParaRPr kumimoji="0" lang="tr-TR" sz="1750" u="none" strike="noStrike" kern="1200" cap="none" spc="0" normalizeH="0" baseline="0">
                        <a:ln>
                          <a:noFill/>
                        </a:ln>
                        <a:solidFill>
                          <a:schemeClr val="dk1"/>
                        </a:solidFill>
                        <a:effectLst/>
                        <a:uLnTx/>
                        <a:uFillTx/>
                        <a:latin typeface="Times New Roman" panose="02020603050405020304" pitchFamily="18" charset="0"/>
                        <a:ea typeface="+mn-ea"/>
                        <a:cs typeface="Times New Roman" panose="02020603050405020304" pitchFamily="18" charset="0"/>
                      </a:endParaRPr>
                    </a:p>
                  </a:txBody>
                  <a:tcPr anchor="ctr">
                    <a:lnL w="12700" cap="flat" cmpd="sng" algn="ctr">
                      <a:solidFill>
                        <a:schemeClr val="tx2"/>
                      </a:solidFill>
                      <a:prstDash val="solid"/>
                      <a:round/>
                      <a:headEnd type="none" w="med" len="med"/>
                      <a:tailEnd type="none" w="med" len="med"/>
                    </a:lnL>
                  </a:tcPr>
                </a:tc>
                <a:extLst>
                  <a:ext uri="{0D108BD9-81ED-4DB2-BD59-A6C34878D82A}">
                    <a16:rowId xmlns:a16="http://schemas.microsoft.com/office/drawing/2014/main" val="3834073217"/>
                  </a:ext>
                </a:extLst>
              </a:tr>
              <a:tr h="370840">
                <a:tc>
                  <a:txBody>
                    <a:bodyPr/>
                    <a:lstStyle/>
                    <a:p>
                      <a:pPr marL="285750" indent="-285750">
                        <a:buFont typeface="Wingdings" panose="05000000000000000000" pitchFamily="2" charset="2"/>
                        <a:buChar char="§"/>
                      </a:pPr>
                      <a:r>
                        <a:rPr kumimoji="0" lang="tr-TR" sz="1750" u="none" strike="noStrike" kern="1200" cap="none" spc="0" normalizeH="0" baseline="0" noProof="0">
                          <a:ln>
                            <a:noFill/>
                          </a:ln>
                          <a:effectLst/>
                          <a:uLnTx/>
                          <a:uFillTx/>
                          <a:latin typeface="Times New Roman" panose="02020603050405020304" pitchFamily="18" charset="0"/>
                          <a:cs typeface="Times New Roman" panose="02020603050405020304" pitchFamily="18" charset="0"/>
                        </a:rPr>
                        <a:t>Ek 9 kapsamında ev hizmetlerinde 10 günden fazla sigortalı çalıştıran işverenler </a:t>
                      </a:r>
                      <a:endParaRPr lang="tr-TR" sz="1750">
                        <a:latin typeface="Times New Roman" panose="02020603050405020304" pitchFamily="18" charset="0"/>
                        <a:cs typeface="Times New Roman" panose="02020603050405020304" pitchFamily="18" charset="0"/>
                      </a:endParaRPr>
                    </a:p>
                  </a:txBody>
                  <a:tcPr anchor="ctr">
                    <a:lnR w="12700" cap="flat" cmpd="sng" algn="ctr">
                      <a:solidFill>
                        <a:schemeClr val="tx2"/>
                      </a:solidFill>
                      <a:prstDash val="solid"/>
                      <a:round/>
                      <a:headEnd type="none" w="med" len="med"/>
                      <a:tailEnd type="none" w="med" len="med"/>
                    </a:lnR>
                  </a:tcPr>
                </a:tc>
                <a:tc>
                  <a:txBody>
                    <a:bodyPr/>
                    <a:lstStyle/>
                    <a:p>
                      <a:pPr marL="285750" indent="-285750">
                        <a:buFont typeface="Wingdings" panose="05000000000000000000" pitchFamily="2" charset="2"/>
                        <a:buChar char="§"/>
                      </a:pPr>
                      <a:r>
                        <a:rPr kumimoji="0" lang="tr-TR" sz="1750" u="none" strike="noStrike" kern="1200" cap="none" spc="0" normalizeH="0" baseline="0" noProof="0">
                          <a:ln>
                            <a:noFill/>
                          </a:ln>
                          <a:effectLst/>
                          <a:uLnTx/>
                          <a:uFillTx/>
                          <a:latin typeface="Times New Roman" panose="02020603050405020304" pitchFamily="18" charset="0"/>
                          <a:cs typeface="Times New Roman" panose="02020603050405020304" pitchFamily="18" charset="0"/>
                        </a:rPr>
                        <a:t>Elden veya posta yoluyla (işveren dosyasının bulunduğu </a:t>
                      </a:r>
                      <a:r>
                        <a:rPr kumimoji="0" lang="tr-TR" sz="1750" u="none" strike="noStrike" kern="1200" cap="none" spc="0" normalizeH="0" baseline="0" noProof="0">
                          <a:ln>
                            <a:noFill/>
                          </a:ln>
                          <a:solidFill>
                            <a:schemeClr val="dk1"/>
                          </a:solidFill>
                          <a:effectLst/>
                          <a:uLnTx/>
                          <a:uFillTx/>
                          <a:latin typeface="Times New Roman" panose="02020603050405020304" pitchFamily="18" charset="0"/>
                          <a:ea typeface="+mn-ea"/>
                          <a:cs typeface="Times New Roman" panose="02020603050405020304" pitchFamily="18" charset="0"/>
                        </a:rPr>
                        <a:t>SGİM / SGM Müdürlüğüne</a:t>
                      </a:r>
                      <a:r>
                        <a:rPr kumimoji="0" lang="tr-TR" sz="1750" u="none" strike="noStrike" kern="1200" cap="none" spc="0" normalizeH="0" baseline="0" noProof="0">
                          <a:ln>
                            <a:noFill/>
                          </a:ln>
                          <a:effectLst/>
                          <a:uLnTx/>
                          <a:uFillTx/>
                          <a:latin typeface="Times New Roman" panose="02020603050405020304" pitchFamily="18" charset="0"/>
                          <a:cs typeface="Times New Roman" panose="02020603050405020304" pitchFamily="18" charset="0"/>
                        </a:rPr>
                        <a:t>)</a:t>
                      </a:r>
                      <a:endParaRPr lang="tr-TR" sz="1750">
                        <a:latin typeface="Times New Roman" panose="02020603050405020304" pitchFamily="18" charset="0"/>
                        <a:cs typeface="Times New Roman" panose="02020603050405020304" pitchFamily="18" charset="0"/>
                      </a:endParaRPr>
                    </a:p>
                  </a:txBody>
                  <a:tcPr anchor="ctr">
                    <a:lnL w="12700" cap="flat" cmpd="sng" algn="ctr">
                      <a:solidFill>
                        <a:schemeClr val="tx2"/>
                      </a:solidFill>
                      <a:prstDash val="solid"/>
                      <a:round/>
                      <a:headEnd type="none" w="med" len="med"/>
                      <a:tailEnd type="none" w="med" len="med"/>
                    </a:lnL>
                  </a:tcPr>
                </a:tc>
                <a:extLst>
                  <a:ext uri="{0D108BD9-81ED-4DB2-BD59-A6C34878D82A}">
                    <a16:rowId xmlns:a16="http://schemas.microsoft.com/office/drawing/2014/main" val="209544310"/>
                  </a:ext>
                </a:extLst>
              </a:tr>
              <a:tr h="370840">
                <a:tc>
                  <a:txBody>
                    <a:bodyPr/>
                    <a:lstStyle/>
                    <a:p>
                      <a:pPr marL="285750" indent="-285750">
                        <a:buFont typeface="Wingdings" panose="05000000000000000000" pitchFamily="2" charset="2"/>
                        <a:buChar char="§"/>
                      </a:pPr>
                      <a:r>
                        <a:rPr kumimoji="0" lang="tr-TR" sz="1750" u="none" strike="noStrike" kern="1200" cap="none" spc="0" normalizeH="0" baseline="0" noProof="0">
                          <a:ln>
                            <a:noFill/>
                          </a:ln>
                          <a:effectLst/>
                          <a:uLnTx/>
                          <a:uFillTx/>
                          <a:latin typeface="Times New Roman" panose="02020603050405020304" pitchFamily="18" charset="0"/>
                          <a:cs typeface="Times New Roman" panose="02020603050405020304" pitchFamily="18" charset="0"/>
                        </a:rPr>
                        <a:t>Kanun kapsamından çıkmış işverenler (daha önce e-Sigorta kullanıcı kodu ve şifresi almamış veya unutmuş olan)</a:t>
                      </a:r>
                      <a:endParaRPr lang="tr-TR" sz="1750">
                        <a:latin typeface="Times New Roman" panose="02020603050405020304" pitchFamily="18" charset="0"/>
                        <a:cs typeface="Times New Roman" panose="02020603050405020304" pitchFamily="18" charset="0"/>
                      </a:endParaRPr>
                    </a:p>
                  </a:txBody>
                  <a:tcPr anchor="ctr">
                    <a:lnR w="12700" cap="flat" cmpd="sng" algn="ctr">
                      <a:solidFill>
                        <a:schemeClr val="tx2"/>
                      </a:solidFill>
                      <a:prstDash val="solid"/>
                      <a:round/>
                      <a:headEnd type="none" w="med" len="med"/>
                      <a:tailEnd type="none" w="med" len="med"/>
                    </a:lnR>
                  </a:tcPr>
                </a:tc>
                <a:tc>
                  <a:txBody>
                    <a:bodyPr/>
                    <a:lstStyle/>
                    <a:p>
                      <a:pPr marL="285750" indent="-285750">
                        <a:buFont typeface="Wingdings" panose="05000000000000000000" pitchFamily="2" charset="2"/>
                        <a:buChar char="§"/>
                      </a:pPr>
                      <a:r>
                        <a:rPr kumimoji="0" lang="tr-TR" sz="1750" u="none" strike="noStrike" kern="1200" cap="none" spc="0" normalizeH="0" baseline="0" noProof="0">
                          <a:ln>
                            <a:noFill/>
                          </a:ln>
                          <a:effectLst/>
                          <a:uLnTx/>
                          <a:uFillTx/>
                          <a:latin typeface="Times New Roman" panose="02020603050405020304" pitchFamily="18" charset="0"/>
                          <a:cs typeface="Times New Roman" panose="02020603050405020304" pitchFamily="18" charset="0"/>
                        </a:rPr>
                        <a:t>Elden ya da posta yoluyla (işyerinin bağlı bulunduğu </a:t>
                      </a:r>
                      <a:r>
                        <a:rPr kumimoji="0" lang="tr-TR" sz="1750" u="none" strike="noStrike" kern="1200" cap="none" spc="0" normalizeH="0" baseline="0" noProof="0">
                          <a:ln>
                            <a:noFill/>
                          </a:ln>
                          <a:solidFill>
                            <a:schemeClr val="dk1"/>
                          </a:solidFill>
                          <a:effectLst/>
                          <a:uLnTx/>
                          <a:uFillTx/>
                          <a:latin typeface="Times New Roman" panose="02020603050405020304" pitchFamily="18" charset="0"/>
                          <a:ea typeface="+mn-ea"/>
                          <a:cs typeface="Times New Roman" panose="02020603050405020304" pitchFamily="18" charset="0"/>
                        </a:rPr>
                        <a:t>SGİM / SGM Müdürlüğüne</a:t>
                      </a:r>
                      <a:r>
                        <a:rPr kumimoji="0" lang="tr-TR" sz="1750" u="none" strike="noStrike" kern="1200" cap="none" spc="0" normalizeH="0" baseline="0" noProof="0">
                          <a:ln>
                            <a:noFill/>
                          </a:ln>
                          <a:effectLst/>
                          <a:uLnTx/>
                          <a:uFillTx/>
                          <a:latin typeface="Times New Roman" panose="02020603050405020304" pitchFamily="18" charset="0"/>
                          <a:cs typeface="Times New Roman" panose="02020603050405020304" pitchFamily="18" charset="0"/>
                        </a:rPr>
                        <a:t>)</a:t>
                      </a:r>
                      <a:endParaRPr lang="tr-TR" sz="1750">
                        <a:latin typeface="Times New Roman" panose="02020603050405020304" pitchFamily="18" charset="0"/>
                        <a:cs typeface="Times New Roman" panose="02020603050405020304" pitchFamily="18" charset="0"/>
                      </a:endParaRPr>
                    </a:p>
                  </a:txBody>
                  <a:tcPr anchor="ctr">
                    <a:lnL w="12700" cap="flat" cmpd="sng" algn="ctr">
                      <a:solidFill>
                        <a:schemeClr val="tx2"/>
                      </a:solidFill>
                      <a:prstDash val="solid"/>
                      <a:round/>
                      <a:headEnd type="none" w="med" len="med"/>
                      <a:tailEnd type="none" w="med" len="med"/>
                    </a:lnL>
                  </a:tcPr>
                </a:tc>
                <a:extLst>
                  <a:ext uri="{0D108BD9-81ED-4DB2-BD59-A6C34878D82A}">
                    <a16:rowId xmlns:a16="http://schemas.microsoft.com/office/drawing/2014/main" val="45144762"/>
                  </a:ext>
                </a:extLst>
              </a:tr>
            </a:tbl>
          </a:graphicData>
        </a:graphic>
      </p:graphicFrame>
      <p:sp>
        <p:nvSpPr>
          <p:cNvPr id="10" name="Dikdörtgen 9">
            <a:extLst>
              <a:ext uri="{FF2B5EF4-FFF2-40B4-BE49-F238E27FC236}">
                <a16:creationId xmlns:a16="http://schemas.microsoft.com/office/drawing/2014/main" id="{DACBFD4D-0E09-424D-9F16-B7F0BBCD3C0B}"/>
              </a:ext>
            </a:extLst>
          </p:cNvPr>
          <p:cNvSpPr/>
          <p:nvPr/>
        </p:nvSpPr>
        <p:spPr>
          <a:xfrm>
            <a:off x="430002" y="5420210"/>
            <a:ext cx="10919636" cy="881780"/>
          </a:xfrm>
          <a:prstGeom prst="rect">
            <a:avLst/>
          </a:prstGeom>
        </p:spPr>
        <p:txBody>
          <a:bodyPr wrap="square">
            <a:spAutoFit/>
          </a:bodyPr>
          <a:lstStyle/>
          <a:p>
            <a:pPr lvl="1" algn="just">
              <a:lnSpc>
                <a:spcPct val="90000"/>
              </a:lnSpc>
              <a:spcBef>
                <a:spcPts val="375"/>
              </a:spcBef>
              <a:spcAft>
                <a:spcPts val="600"/>
              </a:spcAft>
              <a:defRPr/>
            </a:pPr>
            <a:r>
              <a:rPr lang="tr-TR" sz="1900">
                <a:latin typeface="Times New Roman" panose="02020603050405020304" pitchFamily="18" charset="0"/>
                <a:cs typeface="Times New Roman" panose="02020603050405020304" pitchFamily="18" charset="0"/>
              </a:rPr>
              <a:t>Belediyeler ve bunlara bağlı kamu tüzel  kişiliğini  haiz  kuruluşların 31.8.2021 tarihi mesai bitimine kadar başvuruda bulunmamaları halinde, bu kuruluşların kapsama giren  borçları başvuru şartı aranmadan aylık eşit taksitler halinde yapılandırılacaktır.</a:t>
            </a:r>
          </a:p>
        </p:txBody>
      </p:sp>
      <p:grpSp>
        <p:nvGrpSpPr>
          <p:cNvPr id="11" name="Google Shape;622;p25">
            <a:extLst>
              <a:ext uri="{FF2B5EF4-FFF2-40B4-BE49-F238E27FC236}">
                <a16:creationId xmlns:a16="http://schemas.microsoft.com/office/drawing/2014/main" id="{CE848743-B1F2-4BC5-BA63-DFA457C14039}"/>
              </a:ext>
            </a:extLst>
          </p:cNvPr>
          <p:cNvGrpSpPr/>
          <p:nvPr/>
        </p:nvGrpSpPr>
        <p:grpSpPr>
          <a:xfrm>
            <a:off x="430002" y="5681957"/>
            <a:ext cx="358285" cy="358285"/>
            <a:chOff x="900750" y="1436075"/>
            <a:chExt cx="481825" cy="481825"/>
          </a:xfrm>
          <a:solidFill>
            <a:schemeClr val="accent1"/>
          </a:solidFill>
        </p:grpSpPr>
        <p:sp>
          <p:nvSpPr>
            <p:cNvPr id="12" name="Google Shape;623;p25">
              <a:extLst>
                <a:ext uri="{FF2B5EF4-FFF2-40B4-BE49-F238E27FC236}">
                  <a16:creationId xmlns:a16="http://schemas.microsoft.com/office/drawing/2014/main" id="{22D0B20A-18B7-4743-A7F4-176C9FBD344E}"/>
                </a:ext>
              </a:extLst>
            </p:cNvPr>
            <p:cNvSpPr/>
            <p:nvPr/>
          </p:nvSpPr>
          <p:spPr>
            <a:xfrm>
              <a:off x="900750" y="1627500"/>
              <a:ext cx="481825" cy="290400"/>
            </a:xfrm>
            <a:custGeom>
              <a:avLst/>
              <a:gdLst/>
              <a:ahLst/>
              <a:cxnLst/>
              <a:rect l="l" t="t" r="r" b="b"/>
              <a:pathLst>
                <a:path w="19273" h="11616" extrusionOk="0">
                  <a:moveTo>
                    <a:pt x="0" y="1"/>
                  </a:moveTo>
                  <a:lnTo>
                    <a:pt x="0" y="9920"/>
                  </a:lnTo>
                  <a:cubicBezTo>
                    <a:pt x="0" y="10856"/>
                    <a:pt x="759" y="11612"/>
                    <a:pt x="1696" y="11615"/>
                  </a:cubicBezTo>
                  <a:lnTo>
                    <a:pt x="17580" y="11615"/>
                  </a:lnTo>
                  <a:cubicBezTo>
                    <a:pt x="18513" y="11612"/>
                    <a:pt x="19272" y="10856"/>
                    <a:pt x="19272" y="9920"/>
                  </a:cubicBezTo>
                  <a:lnTo>
                    <a:pt x="19272" y="1"/>
                  </a:lnTo>
                  <a:lnTo>
                    <a:pt x="9977" y="6948"/>
                  </a:lnTo>
                  <a:cubicBezTo>
                    <a:pt x="9877" y="7020"/>
                    <a:pt x="9760" y="7059"/>
                    <a:pt x="9636" y="7059"/>
                  </a:cubicBezTo>
                  <a:cubicBezTo>
                    <a:pt x="9513" y="7059"/>
                    <a:pt x="9395" y="7020"/>
                    <a:pt x="9299" y="6948"/>
                  </a:cubicBezTo>
                  <a:lnTo>
                    <a:pt x="0" y="1"/>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13" name="Google Shape;624;p25">
              <a:extLst>
                <a:ext uri="{FF2B5EF4-FFF2-40B4-BE49-F238E27FC236}">
                  <a16:creationId xmlns:a16="http://schemas.microsoft.com/office/drawing/2014/main" id="{41C37476-CBFA-45D8-9463-23B890BC6B62}"/>
                </a:ext>
              </a:extLst>
            </p:cNvPr>
            <p:cNvSpPr/>
            <p:nvPr/>
          </p:nvSpPr>
          <p:spPr>
            <a:xfrm>
              <a:off x="1296950" y="1549900"/>
              <a:ext cx="71550" cy="105850"/>
            </a:xfrm>
            <a:custGeom>
              <a:avLst/>
              <a:gdLst/>
              <a:ahLst/>
              <a:cxnLst/>
              <a:rect l="l" t="t" r="r" b="b"/>
              <a:pathLst>
                <a:path w="2862" h="4234" extrusionOk="0">
                  <a:moveTo>
                    <a:pt x="0" y="0"/>
                  </a:moveTo>
                  <a:lnTo>
                    <a:pt x="0" y="4234"/>
                  </a:lnTo>
                  <a:lnTo>
                    <a:pt x="2861" y="2117"/>
                  </a:lnTo>
                  <a:lnTo>
                    <a:pt x="0" y="0"/>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14" name="Google Shape;625;p25">
              <a:extLst>
                <a:ext uri="{FF2B5EF4-FFF2-40B4-BE49-F238E27FC236}">
                  <a16:creationId xmlns:a16="http://schemas.microsoft.com/office/drawing/2014/main" id="{810B305F-6C78-4882-85B6-7B37F883F387}"/>
                </a:ext>
              </a:extLst>
            </p:cNvPr>
            <p:cNvSpPr/>
            <p:nvPr/>
          </p:nvSpPr>
          <p:spPr>
            <a:xfrm>
              <a:off x="914900" y="1549900"/>
              <a:ext cx="71550" cy="105850"/>
            </a:xfrm>
            <a:custGeom>
              <a:avLst/>
              <a:gdLst/>
              <a:ahLst/>
              <a:cxnLst/>
              <a:rect l="l" t="t" r="r" b="b"/>
              <a:pathLst>
                <a:path w="2862" h="4234" extrusionOk="0">
                  <a:moveTo>
                    <a:pt x="2861" y="0"/>
                  </a:moveTo>
                  <a:lnTo>
                    <a:pt x="0" y="2117"/>
                  </a:lnTo>
                  <a:lnTo>
                    <a:pt x="2861" y="4234"/>
                  </a:lnTo>
                  <a:lnTo>
                    <a:pt x="2861" y="0"/>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15" name="Google Shape;626;p25">
              <a:extLst>
                <a:ext uri="{FF2B5EF4-FFF2-40B4-BE49-F238E27FC236}">
                  <a16:creationId xmlns:a16="http://schemas.microsoft.com/office/drawing/2014/main" id="{FB36FFD8-BF89-49B4-ABFA-633D5C9DD00C}"/>
                </a:ext>
              </a:extLst>
            </p:cNvPr>
            <p:cNvSpPr/>
            <p:nvPr/>
          </p:nvSpPr>
          <p:spPr>
            <a:xfrm>
              <a:off x="1014650" y="1436075"/>
              <a:ext cx="254100" cy="336150"/>
            </a:xfrm>
            <a:custGeom>
              <a:avLst/>
              <a:gdLst/>
              <a:ahLst/>
              <a:cxnLst/>
              <a:rect l="l" t="t" r="r" b="b"/>
              <a:pathLst>
                <a:path w="10164" h="13446" extrusionOk="0">
                  <a:moveTo>
                    <a:pt x="8468" y="3424"/>
                  </a:moveTo>
                  <a:cubicBezTo>
                    <a:pt x="8781" y="3424"/>
                    <a:pt x="9031" y="3677"/>
                    <a:pt x="9031" y="3990"/>
                  </a:cubicBezTo>
                  <a:cubicBezTo>
                    <a:pt x="9031" y="4300"/>
                    <a:pt x="8781" y="4553"/>
                    <a:pt x="8468" y="4553"/>
                  </a:cubicBezTo>
                  <a:lnTo>
                    <a:pt x="1693" y="4553"/>
                  </a:lnTo>
                  <a:cubicBezTo>
                    <a:pt x="1379" y="4553"/>
                    <a:pt x="1130" y="4300"/>
                    <a:pt x="1130" y="3990"/>
                  </a:cubicBezTo>
                  <a:cubicBezTo>
                    <a:pt x="1130" y="3677"/>
                    <a:pt x="1379" y="3424"/>
                    <a:pt x="1693" y="3424"/>
                  </a:cubicBezTo>
                  <a:close/>
                  <a:moveTo>
                    <a:pt x="8468" y="5682"/>
                  </a:moveTo>
                  <a:cubicBezTo>
                    <a:pt x="8781" y="5682"/>
                    <a:pt x="9031" y="5935"/>
                    <a:pt x="9031" y="6248"/>
                  </a:cubicBezTo>
                  <a:cubicBezTo>
                    <a:pt x="9031" y="6559"/>
                    <a:pt x="8781" y="6812"/>
                    <a:pt x="8468" y="6812"/>
                  </a:cubicBezTo>
                  <a:lnTo>
                    <a:pt x="1693" y="6812"/>
                  </a:lnTo>
                  <a:cubicBezTo>
                    <a:pt x="1379" y="6812"/>
                    <a:pt x="1130" y="6559"/>
                    <a:pt x="1130" y="6248"/>
                  </a:cubicBezTo>
                  <a:cubicBezTo>
                    <a:pt x="1130" y="5935"/>
                    <a:pt x="1379" y="5682"/>
                    <a:pt x="1693" y="5682"/>
                  </a:cubicBezTo>
                  <a:close/>
                  <a:moveTo>
                    <a:pt x="5080" y="7941"/>
                  </a:moveTo>
                  <a:cubicBezTo>
                    <a:pt x="5393" y="7941"/>
                    <a:pt x="5643" y="8194"/>
                    <a:pt x="5643" y="8507"/>
                  </a:cubicBezTo>
                  <a:cubicBezTo>
                    <a:pt x="5643" y="8817"/>
                    <a:pt x="5393" y="9070"/>
                    <a:pt x="5080" y="9070"/>
                  </a:cubicBezTo>
                  <a:lnTo>
                    <a:pt x="1693" y="9070"/>
                  </a:lnTo>
                  <a:cubicBezTo>
                    <a:pt x="1379" y="9070"/>
                    <a:pt x="1130" y="8817"/>
                    <a:pt x="1130" y="8507"/>
                  </a:cubicBezTo>
                  <a:cubicBezTo>
                    <a:pt x="1130" y="8194"/>
                    <a:pt x="1379" y="7941"/>
                    <a:pt x="1693" y="7941"/>
                  </a:cubicBezTo>
                  <a:close/>
                  <a:moveTo>
                    <a:pt x="563" y="0"/>
                  </a:moveTo>
                  <a:cubicBezTo>
                    <a:pt x="250" y="0"/>
                    <a:pt x="0" y="250"/>
                    <a:pt x="0" y="563"/>
                  </a:cubicBezTo>
                  <a:lnTo>
                    <a:pt x="0" y="9636"/>
                  </a:lnTo>
                  <a:lnTo>
                    <a:pt x="5080" y="13445"/>
                  </a:lnTo>
                  <a:lnTo>
                    <a:pt x="10163" y="9636"/>
                  </a:lnTo>
                  <a:lnTo>
                    <a:pt x="10163" y="563"/>
                  </a:lnTo>
                  <a:cubicBezTo>
                    <a:pt x="10163" y="250"/>
                    <a:pt x="9910" y="0"/>
                    <a:pt x="9597"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spTree>
    <p:extLst>
      <p:ext uri="{BB962C8B-B14F-4D97-AF65-F5344CB8AC3E}">
        <p14:creationId xmlns:p14="http://schemas.microsoft.com/office/powerpoint/2010/main" val="4558588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Unvan 1">
            <a:extLst>
              <a:ext uri="{FF2B5EF4-FFF2-40B4-BE49-F238E27FC236}">
                <a16:creationId xmlns:a16="http://schemas.microsoft.com/office/drawing/2014/main" id="{1BDC29C1-2401-4005-AA73-56667B4CBFF6}"/>
              </a:ext>
            </a:extLst>
          </p:cNvPr>
          <p:cNvSpPr txBox="1">
            <a:spLocks/>
          </p:cNvSpPr>
          <p:nvPr/>
        </p:nvSpPr>
        <p:spPr>
          <a:xfrm>
            <a:off x="2783631" y="155404"/>
            <a:ext cx="9089392" cy="505983"/>
          </a:xfrm>
          <a:prstGeom prst="rect">
            <a:avLst/>
          </a:prstGeom>
        </p:spPr>
        <p:txBody>
          <a:bodyPr vert="horz" lIns="91440" tIns="45720" rIns="91440" bIns="45720" rtlCol="0" anchor="ctr">
            <a:noAutofit/>
          </a:bodyPr>
          <a:lstStyle>
            <a:lvl1pPr algn="r" defTabSz="685800" rtl="0" eaLnBrk="1" latinLnBrk="0" hangingPunct="1">
              <a:lnSpc>
                <a:spcPct val="90000"/>
              </a:lnSpc>
              <a:spcBef>
                <a:spcPct val="0"/>
              </a:spcBef>
              <a:buNone/>
              <a:defRPr sz="2800" b="1" kern="1200" baseline="0">
                <a:solidFill>
                  <a:schemeClr val="bg1"/>
                </a:solidFill>
                <a:latin typeface="Cambria" panose="02040503050406030204" pitchFamily="18" charset="0"/>
                <a:ea typeface="Cambria" panose="02040503050406030204" pitchFamily="18" charset="0"/>
                <a:cs typeface="Times New Roman" panose="02020603050405020304" pitchFamily="18" charset="0"/>
              </a:defRPr>
            </a:lvl1pPr>
          </a:lstStyle>
          <a:p>
            <a:pPr lvl="0">
              <a:defRPr/>
            </a:pPr>
            <a:r>
              <a:rPr kumimoji="0" lang="tr-TR" sz="3200" b="1" i="0" u="none" strike="noStrike" kern="1200" cap="none" spc="0" normalizeH="0" baseline="0" noProof="0">
                <a:ln>
                  <a:noFill/>
                </a:ln>
                <a:solidFill>
                  <a:sysClr val="window" lastClr="FFFFFF"/>
                </a:solidFill>
                <a:effectLst/>
                <a:uLnTx/>
                <a:uFillTx/>
                <a:latin typeface="Times New Roman" panose="02020603050405020304" pitchFamily="18" charset="0"/>
              </a:rPr>
              <a:t>BAŞVURU YERİ VE </a:t>
            </a:r>
            <a:r>
              <a:rPr lang="tr-TR" sz="3200">
                <a:solidFill>
                  <a:sysClr val="window" lastClr="FFFFFF"/>
                </a:solidFill>
                <a:latin typeface="Times New Roman" panose="02020603050405020304" pitchFamily="18" charset="0"/>
              </a:rPr>
              <a:t>ŞEKLİ (4/b ve 4/c)</a:t>
            </a:r>
            <a:endParaRPr kumimoji="0" lang="tr-TR" sz="3200" b="1" i="0" u="none" strike="noStrike" kern="1200" cap="none" spc="0" normalizeH="0" baseline="0" noProof="0">
              <a:ln>
                <a:noFill/>
              </a:ln>
              <a:solidFill>
                <a:sysClr val="window" lastClr="FFFFFF"/>
              </a:solidFill>
              <a:effectLst/>
              <a:uLnTx/>
              <a:uFillTx/>
              <a:latin typeface="Times New Roman" panose="02020603050405020304" pitchFamily="18" charset="0"/>
            </a:endParaRPr>
          </a:p>
        </p:txBody>
      </p:sp>
      <p:graphicFrame>
        <p:nvGraphicFramePr>
          <p:cNvPr id="4" name="Tablo 3">
            <a:extLst>
              <a:ext uri="{FF2B5EF4-FFF2-40B4-BE49-F238E27FC236}">
                <a16:creationId xmlns:a16="http://schemas.microsoft.com/office/drawing/2014/main" id="{558570F9-27FB-4956-9A60-7842F975E3BD}"/>
              </a:ext>
            </a:extLst>
          </p:cNvPr>
          <p:cNvGraphicFramePr>
            <a:graphicFrameLocks noGrp="1"/>
          </p:cNvGraphicFramePr>
          <p:nvPr>
            <p:extLst>
              <p:ext uri="{D42A27DB-BD31-4B8C-83A1-F6EECF244321}">
                <p14:modId xmlns:p14="http://schemas.microsoft.com/office/powerpoint/2010/main" val="3895974919"/>
              </p:ext>
            </p:extLst>
          </p:nvPr>
        </p:nvGraphicFramePr>
        <p:xfrm>
          <a:off x="955790" y="1252081"/>
          <a:ext cx="10548638" cy="3662680"/>
        </p:xfrm>
        <a:graphic>
          <a:graphicData uri="http://schemas.openxmlformats.org/drawingml/2006/table">
            <a:tbl>
              <a:tblPr firstRow="1" bandRow="1">
                <a:tableStyleId>{B301B821-A1FF-4177-AEE7-76D212191A09}</a:tableStyleId>
              </a:tblPr>
              <a:tblGrid>
                <a:gridCol w="4762620">
                  <a:extLst>
                    <a:ext uri="{9D8B030D-6E8A-4147-A177-3AD203B41FA5}">
                      <a16:colId xmlns:a16="http://schemas.microsoft.com/office/drawing/2014/main" val="2786384855"/>
                    </a:ext>
                  </a:extLst>
                </a:gridCol>
                <a:gridCol w="5786018">
                  <a:extLst>
                    <a:ext uri="{9D8B030D-6E8A-4147-A177-3AD203B41FA5}">
                      <a16:colId xmlns:a16="http://schemas.microsoft.com/office/drawing/2014/main" val="1709336730"/>
                    </a:ext>
                  </a:extLst>
                </a:gridCol>
              </a:tblGrid>
              <a:tr h="370840">
                <a:tc>
                  <a:txBody>
                    <a:bodyPr/>
                    <a:lstStyle/>
                    <a:p>
                      <a:pPr algn="ctr"/>
                      <a:r>
                        <a:rPr lang="tr-TR" sz="1750">
                          <a:latin typeface="Times New Roman" panose="02020603050405020304" pitchFamily="18" charset="0"/>
                          <a:cs typeface="Times New Roman" panose="02020603050405020304" pitchFamily="18" charset="0"/>
                        </a:rPr>
                        <a:t>Borç Türü / Borçlu İşveren</a:t>
                      </a:r>
                    </a:p>
                  </a:txBody>
                  <a:tcPr>
                    <a:lnR w="12700" cap="flat" cmpd="sng" algn="ctr">
                      <a:solidFill>
                        <a:schemeClr val="tx2"/>
                      </a:solidFill>
                      <a:prstDash val="solid"/>
                      <a:round/>
                      <a:headEnd type="none" w="med" len="med"/>
                      <a:tailEnd type="none" w="med" len="med"/>
                    </a:lnR>
                  </a:tcPr>
                </a:tc>
                <a:tc>
                  <a:txBody>
                    <a:bodyPr/>
                    <a:lstStyle/>
                    <a:p>
                      <a:pPr algn="ctr"/>
                      <a:r>
                        <a:rPr lang="tr-TR" sz="1750">
                          <a:latin typeface="Times New Roman" panose="02020603050405020304" pitchFamily="18" charset="0"/>
                          <a:cs typeface="Times New Roman" panose="02020603050405020304" pitchFamily="18" charset="0"/>
                        </a:rPr>
                        <a:t>Başvuru Şekli</a:t>
                      </a:r>
                    </a:p>
                  </a:txBody>
                  <a:tcPr>
                    <a:lnL w="12700" cap="flat" cmpd="sng" algn="ctr">
                      <a:solidFill>
                        <a:schemeClr val="tx2"/>
                      </a:solidFill>
                      <a:prstDash val="solid"/>
                      <a:round/>
                      <a:headEnd type="none" w="med" len="med"/>
                      <a:tailEnd type="none" w="med" len="med"/>
                    </a:lnL>
                  </a:tcPr>
                </a:tc>
                <a:extLst>
                  <a:ext uri="{0D108BD9-81ED-4DB2-BD59-A6C34878D82A}">
                    <a16:rowId xmlns:a16="http://schemas.microsoft.com/office/drawing/2014/main" val="1503420440"/>
                  </a:ext>
                </a:extLst>
              </a:tr>
              <a:tr h="370840">
                <a:tc>
                  <a:txBody>
                    <a:bodyPr/>
                    <a:lstStyle/>
                    <a:p>
                      <a:pPr marL="285750" indent="-285750">
                        <a:buFont typeface="Wingdings" panose="05000000000000000000" pitchFamily="2" charset="2"/>
                        <a:buChar char="§"/>
                      </a:pPr>
                      <a:r>
                        <a:rPr kumimoji="0" lang="tr-TR" sz="1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4/b (Bağ-Kur)</a:t>
                      </a:r>
                    </a:p>
                    <a:p>
                      <a:pPr marL="285750" indent="-285750">
                        <a:buFont typeface="Wingdings" panose="05000000000000000000" pitchFamily="2" charset="2"/>
                        <a:buChar char="§"/>
                      </a:pPr>
                      <a:r>
                        <a:rPr kumimoji="0" lang="tr-TR" sz="1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Primini kendi ödeyen sigortalılar</a:t>
                      </a:r>
                      <a:endParaRPr lang="tr-TR" sz="1750" b="0">
                        <a:latin typeface="Times New Roman" panose="02020603050405020304" pitchFamily="18" charset="0"/>
                        <a:cs typeface="Times New Roman" panose="02020603050405020304" pitchFamily="18" charset="0"/>
                      </a:endParaRPr>
                    </a:p>
                  </a:txBody>
                  <a:tcPr anchor="ctr">
                    <a:lnR w="12700" cap="flat" cmpd="sng" algn="ctr">
                      <a:solidFill>
                        <a:schemeClr val="tx2"/>
                      </a:solidFill>
                      <a:prstDash val="solid"/>
                      <a:round/>
                      <a:headEnd type="none" w="med" len="med"/>
                      <a:tailEnd type="none" w="med" len="med"/>
                    </a:lnR>
                  </a:tcPr>
                </a:tc>
                <a:tc>
                  <a:txBody>
                    <a:bodyPr/>
                    <a:lstStyle/>
                    <a:p>
                      <a:pPr marL="285750" indent="-285750">
                        <a:buFont typeface="Wingdings" panose="05000000000000000000" pitchFamily="2" charset="2"/>
                        <a:buChar char="§"/>
                      </a:pPr>
                      <a:r>
                        <a:rPr kumimoji="0" lang="tr-TR" sz="1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Şahsen (ilgili üniteye/birime) </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tr-TR" sz="1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Posta yoluyla (ilgili üniteye/birime) </a:t>
                      </a:r>
                    </a:p>
                    <a:p>
                      <a:pPr marL="285750" indent="-285750">
                        <a:buFont typeface="Wingdings" panose="05000000000000000000" pitchFamily="2" charset="2"/>
                        <a:buChar char="§"/>
                      </a:pPr>
                      <a:r>
                        <a:rPr kumimoji="0" lang="tr-TR" sz="1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e-Devlet  üzerinden</a:t>
                      </a:r>
                    </a:p>
                  </a:txBody>
                  <a:tcPr anchor="ctr">
                    <a:lnL w="12700" cap="flat" cmpd="sng" algn="ctr">
                      <a:solidFill>
                        <a:schemeClr val="tx2"/>
                      </a:solidFill>
                      <a:prstDash val="solid"/>
                      <a:round/>
                      <a:headEnd type="none" w="med" len="med"/>
                      <a:tailEnd type="none" w="med" len="med"/>
                    </a:lnL>
                  </a:tcPr>
                </a:tc>
                <a:extLst>
                  <a:ext uri="{0D108BD9-81ED-4DB2-BD59-A6C34878D82A}">
                    <a16:rowId xmlns:a16="http://schemas.microsoft.com/office/drawing/2014/main" val="3834073217"/>
                  </a:ext>
                </a:extLst>
              </a:tr>
              <a:tr h="370840">
                <a:tc>
                  <a:txBody>
                    <a:bodyPr/>
                    <a:lstStyle/>
                    <a:p>
                      <a:pPr marL="285750" indent="-285750">
                        <a:buFont typeface="Wingdings" panose="05000000000000000000" pitchFamily="2" charset="2"/>
                        <a:buChar char="§"/>
                      </a:pPr>
                      <a:r>
                        <a:rPr kumimoji="0" lang="tr-TR" sz="1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4/c prim ve kesenek borçları</a:t>
                      </a:r>
                      <a:endParaRPr lang="tr-TR" sz="1750" b="0">
                        <a:latin typeface="Times New Roman" panose="02020603050405020304" pitchFamily="18" charset="0"/>
                        <a:cs typeface="Times New Roman" panose="02020603050405020304" pitchFamily="18" charset="0"/>
                      </a:endParaRPr>
                    </a:p>
                  </a:txBody>
                  <a:tcPr anchor="ctr">
                    <a:lnR w="12700" cap="flat" cmpd="sng" algn="ctr">
                      <a:solidFill>
                        <a:schemeClr val="tx2"/>
                      </a:solidFill>
                      <a:prstDash val="solid"/>
                      <a:round/>
                      <a:headEnd type="none" w="med" len="med"/>
                      <a:tailEnd type="none" w="med" len="med"/>
                    </a:lnR>
                  </a:tcPr>
                </a:tc>
                <a:tc>
                  <a:txBody>
                    <a:bodyPr/>
                    <a:lstStyle/>
                    <a:p>
                      <a:pPr marL="285750" indent="-285750">
                        <a:buFont typeface="Wingdings" panose="05000000000000000000" pitchFamily="2" charset="2"/>
                        <a:buChar char="§"/>
                      </a:pPr>
                      <a:r>
                        <a:rPr kumimoji="0" lang="tr-TR" sz="1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e-sigorta kanalıyla </a:t>
                      </a:r>
                      <a:r>
                        <a:rPr kumimoji="0" lang="tr-TR" sz="18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(Kesenek Bilgi Sisteminden) </a:t>
                      </a:r>
                    </a:p>
                    <a:p>
                      <a:pPr marL="285750" indent="-285750">
                        <a:buFont typeface="Wingdings" panose="05000000000000000000" pitchFamily="2" charset="2"/>
                        <a:buChar char="§"/>
                      </a:pPr>
                      <a:r>
                        <a:rPr kumimoji="0" lang="tr-TR" sz="1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Elden (SPGM- Primler Daire Başkanlığına)</a:t>
                      </a:r>
                    </a:p>
                    <a:p>
                      <a:pPr marL="285750" indent="-285750">
                        <a:buFont typeface="Wingdings" panose="05000000000000000000" pitchFamily="2" charset="2"/>
                        <a:buChar char="§"/>
                      </a:pPr>
                      <a:r>
                        <a:rPr kumimoji="0" lang="tr-TR" sz="1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Posta yoluyla (SPGM- Primler Daire Başkanlığına)</a:t>
                      </a:r>
                    </a:p>
                  </a:txBody>
                  <a:tcPr anchor="ctr">
                    <a:lnL w="12700" cap="flat" cmpd="sng" algn="ctr">
                      <a:solidFill>
                        <a:schemeClr val="tx2"/>
                      </a:solidFill>
                      <a:prstDash val="solid"/>
                      <a:round/>
                      <a:headEnd type="none" w="med" len="med"/>
                      <a:tailEnd type="none" w="med" len="med"/>
                    </a:lnL>
                  </a:tcPr>
                </a:tc>
                <a:extLst>
                  <a:ext uri="{0D108BD9-81ED-4DB2-BD59-A6C34878D82A}">
                    <a16:rowId xmlns:a16="http://schemas.microsoft.com/office/drawing/2014/main" val="209544310"/>
                  </a:ext>
                </a:extLst>
              </a:tr>
              <a:tr h="370840">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tr-TR" sz="18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4/c </a:t>
                      </a:r>
                      <a:r>
                        <a:rPr kumimoji="0" lang="tr-TR" sz="1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İdari para cezaları</a:t>
                      </a:r>
                      <a:endParaRPr kumimoji="0" lang="tr-TR" sz="1800" b="0" i="0" u="none" strike="noStrike" kern="1200" cap="none" spc="0" normalizeH="0" baseline="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nchor="ctr">
                    <a:lnR w="12700" cap="flat" cmpd="sng" algn="ctr">
                      <a:solidFill>
                        <a:schemeClr val="tx2"/>
                      </a:solidFill>
                      <a:prstDash val="solid"/>
                      <a:round/>
                      <a:headEnd type="none" w="med" len="med"/>
                      <a:tailEnd type="none" w="med" len="med"/>
                    </a:lnR>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tr-TR" sz="1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e-sigorta kanalıyla </a:t>
                      </a:r>
                      <a:r>
                        <a:rPr kumimoji="0" lang="tr-TR" sz="18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(Kesenek Bilgi Sisteminden) </a:t>
                      </a:r>
                    </a:p>
                    <a:p>
                      <a:pPr marL="285750" indent="-285750">
                        <a:buFont typeface="Wingdings" panose="05000000000000000000" pitchFamily="2" charset="2"/>
                        <a:buChar char="§"/>
                      </a:pPr>
                      <a:r>
                        <a:rPr kumimoji="0" lang="tr-TR" sz="1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Elden (İşyerinin bağlı bulunduğu SGİM / SGM Müdürlüğüne)</a:t>
                      </a:r>
                    </a:p>
                    <a:p>
                      <a:pPr marL="285750" indent="-285750">
                        <a:buFont typeface="Wingdings" panose="05000000000000000000" pitchFamily="2" charset="2"/>
                        <a:buChar char="§"/>
                      </a:pPr>
                      <a:r>
                        <a:rPr kumimoji="0" lang="tr-TR" sz="1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Posta yoluyla (İşyerinin bağlı bulunduğu SGİM / SGM Müdürlüğüne)</a:t>
                      </a:r>
                    </a:p>
                  </a:txBody>
                  <a:tcPr anchor="ctr">
                    <a:lnL w="12700" cap="flat" cmpd="sng" algn="ctr">
                      <a:solidFill>
                        <a:schemeClr val="tx2"/>
                      </a:solidFill>
                      <a:prstDash val="solid"/>
                      <a:round/>
                      <a:headEnd type="none" w="med" len="med"/>
                      <a:tailEnd type="none" w="med" len="med"/>
                    </a:lnL>
                  </a:tcPr>
                </a:tc>
                <a:extLst>
                  <a:ext uri="{0D108BD9-81ED-4DB2-BD59-A6C34878D82A}">
                    <a16:rowId xmlns:a16="http://schemas.microsoft.com/office/drawing/2014/main" val="1769231721"/>
                  </a:ext>
                </a:extLst>
              </a:tr>
            </a:tbl>
          </a:graphicData>
        </a:graphic>
      </p:graphicFrame>
      <p:sp>
        <p:nvSpPr>
          <p:cNvPr id="6" name="İçerik Yer Tutucusu 3">
            <a:extLst>
              <a:ext uri="{FF2B5EF4-FFF2-40B4-BE49-F238E27FC236}">
                <a16:creationId xmlns:a16="http://schemas.microsoft.com/office/drawing/2014/main" id="{2762F328-037F-41DE-8DD3-125484B01EA4}"/>
              </a:ext>
            </a:extLst>
          </p:cNvPr>
          <p:cNvSpPr txBox="1">
            <a:spLocks/>
          </p:cNvSpPr>
          <p:nvPr/>
        </p:nvSpPr>
        <p:spPr>
          <a:xfrm>
            <a:off x="1491060" y="5147384"/>
            <a:ext cx="9663551" cy="1231283"/>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273050" lvl="0" indent="0" algn="ctr" defTabSz="914400">
              <a:lnSpc>
                <a:spcPct val="100000"/>
              </a:lnSpc>
              <a:spcBef>
                <a:spcPts val="0"/>
              </a:spcBef>
              <a:buNone/>
              <a:defRPr/>
            </a:pPr>
            <a:r>
              <a:rPr lang="tr-TR" sz="2400" b="1" kern="0">
                <a:solidFill>
                  <a:schemeClr val="accent1"/>
                </a:solidFill>
                <a:latin typeface="Times New Roman" panose="02020603050405020304" pitchFamily="18" charset="0"/>
                <a:cs typeface="Times New Roman" panose="02020603050405020304" pitchFamily="18" charset="0"/>
              </a:rPr>
              <a:t>SON BAŞVURU TARİHİ	: 31.08.2021</a:t>
            </a:r>
          </a:p>
          <a:p>
            <a:pPr marL="273050" lvl="0" indent="0" algn="ctr" defTabSz="914400">
              <a:lnSpc>
                <a:spcPct val="100000"/>
              </a:lnSpc>
              <a:spcBef>
                <a:spcPts val="0"/>
              </a:spcBef>
              <a:buNone/>
              <a:defRPr/>
            </a:pPr>
            <a:r>
              <a:rPr lang="tr-TR" sz="2400" b="1" kern="0">
                <a:solidFill>
                  <a:schemeClr val="accent1"/>
                </a:solidFill>
                <a:latin typeface="Times New Roman" panose="02020603050405020304" pitchFamily="18" charset="0"/>
                <a:cs typeface="Times New Roman" panose="02020603050405020304" pitchFamily="18" charset="0"/>
              </a:rPr>
              <a:t>İLK TAKSİT SON ÖDEME TARİHİ: 01.11.2021</a:t>
            </a:r>
          </a:p>
          <a:p>
            <a:pPr marL="342900" lvl="1" indent="0" algn="ctr" defTabSz="914400">
              <a:lnSpc>
                <a:spcPct val="115000"/>
              </a:lnSpc>
              <a:buNone/>
            </a:pPr>
            <a:endParaRPr lang="tr-TR" sz="2400">
              <a:solidFill>
                <a:schemeClr val="accent1"/>
              </a:solidFill>
              <a:latin typeface="Times New Roman" panose="02020603050405020304" pitchFamily="18" charset="0"/>
              <a:cs typeface="Times New Roman" panose="02020603050405020304" pitchFamily="18" charset="0"/>
            </a:endParaRPr>
          </a:p>
          <a:p>
            <a:pPr marL="0" lvl="1" indent="0" algn="ctr" defTabSz="914400">
              <a:lnSpc>
                <a:spcPct val="115000"/>
              </a:lnSpc>
              <a:spcBef>
                <a:spcPts val="750"/>
              </a:spcBef>
              <a:buClr>
                <a:srgbClr val="C00000"/>
              </a:buClr>
              <a:buFont typeface="Arial" panose="020B0604020202020204" pitchFamily="34" charset="0"/>
              <a:buNone/>
            </a:pPr>
            <a:endParaRPr lang="fi-FI" sz="2400">
              <a:solidFill>
                <a:schemeClr val="accent1"/>
              </a:solidFill>
              <a:latin typeface="Times New Roman" panose="02020603050405020304" pitchFamily="18" charset="0"/>
              <a:cs typeface="Times New Roman" panose="02020603050405020304" pitchFamily="18" charset="0"/>
            </a:endParaRPr>
          </a:p>
          <a:p>
            <a:pPr algn="ctr" defTabSz="914400">
              <a:lnSpc>
                <a:spcPct val="115000"/>
              </a:lnSpc>
              <a:buClr>
                <a:srgbClr val="C00000"/>
              </a:buClr>
              <a:buFont typeface="Wingdings" panose="05000000000000000000" pitchFamily="2" charset="2"/>
              <a:buChar char="§"/>
            </a:pPr>
            <a:endParaRPr lang="tr-TR" sz="2400">
              <a:solidFill>
                <a:schemeClr val="accent1"/>
              </a:solidFill>
              <a:latin typeface="Times New Roman" panose="02020603050405020304" pitchFamily="18" charset="0"/>
              <a:cs typeface="Times New Roman" panose="02020603050405020304" pitchFamily="18" charset="0"/>
            </a:endParaRPr>
          </a:p>
          <a:p>
            <a:pPr algn="ctr" defTabSz="914400">
              <a:lnSpc>
                <a:spcPct val="115000"/>
              </a:lnSpc>
              <a:buClr>
                <a:srgbClr val="C00000"/>
              </a:buClr>
              <a:buFont typeface="Wingdings" panose="05000000000000000000" pitchFamily="2" charset="2"/>
              <a:buChar char="§"/>
            </a:pPr>
            <a:endParaRPr lang="tr-TR" sz="2400">
              <a:solidFill>
                <a:schemeClr val="accent1"/>
              </a:solidFill>
              <a:latin typeface="Times New Roman" panose="02020603050405020304" pitchFamily="18" charset="0"/>
              <a:cs typeface="Times New Roman" panose="02020603050405020304" pitchFamily="18" charset="0"/>
            </a:endParaRPr>
          </a:p>
          <a:p>
            <a:pPr marL="342900" indent="-342900" algn="ctr" defTabSz="914400">
              <a:lnSpc>
                <a:spcPct val="115000"/>
              </a:lnSpc>
              <a:buClr>
                <a:srgbClr val="C00000"/>
              </a:buClr>
              <a:buFont typeface="Wingdings" panose="05000000000000000000" pitchFamily="2" charset="2"/>
              <a:buChar char="§"/>
            </a:pPr>
            <a:endParaRPr lang="tr-TR" sz="2400">
              <a:solidFill>
                <a:schemeClr val="accent1"/>
              </a:solidFill>
              <a:latin typeface="Times New Roman" panose="02020603050405020304" pitchFamily="18" charset="0"/>
              <a:cs typeface="Times New Roman" panose="02020603050405020304" pitchFamily="18" charset="0"/>
            </a:endParaRPr>
          </a:p>
          <a:p>
            <a:pPr marL="342900" indent="-342900" algn="ctr" defTabSz="914400">
              <a:lnSpc>
                <a:spcPct val="115000"/>
              </a:lnSpc>
              <a:buClr>
                <a:srgbClr val="C00000"/>
              </a:buClr>
              <a:buFont typeface="Wingdings" panose="05000000000000000000" pitchFamily="2" charset="2"/>
              <a:buChar char="§"/>
            </a:pPr>
            <a:endParaRPr lang="tr-TR" sz="2400">
              <a:solidFill>
                <a:schemeClr val="accent1"/>
              </a:solidFill>
              <a:latin typeface="Times New Roman" panose="02020603050405020304" pitchFamily="18" charset="0"/>
              <a:cs typeface="Times New Roman" panose="02020603050405020304" pitchFamily="18" charset="0"/>
            </a:endParaRPr>
          </a:p>
        </p:txBody>
      </p:sp>
      <p:sp>
        <p:nvSpPr>
          <p:cNvPr id="8" name="Teardrop 1">
            <a:extLst>
              <a:ext uri="{FF2B5EF4-FFF2-40B4-BE49-F238E27FC236}">
                <a16:creationId xmlns:a16="http://schemas.microsoft.com/office/drawing/2014/main" id="{66C956A8-337B-43DF-8FCA-E35246DFCBDC}"/>
              </a:ext>
            </a:extLst>
          </p:cNvPr>
          <p:cNvSpPr/>
          <p:nvPr/>
        </p:nvSpPr>
        <p:spPr>
          <a:xfrm rot="18747844">
            <a:off x="2527768" y="5268419"/>
            <a:ext cx="583974" cy="580926"/>
          </a:xfrm>
          <a:custGeom>
            <a:avLst/>
            <a:gdLst/>
            <a:ahLst/>
            <a:cxnLst/>
            <a:rect l="l" t="t" r="r" b="b"/>
            <a:pathLst>
              <a:path w="1807241" h="1788383">
                <a:moveTo>
                  <a:pt x="712876" y="1117592"/>
                </a:moveTo>
                <a:cubicBezTo>
                  <a:pt x="771173" y="1181828"/>
                  <a:pt x="811089" y="1255910"/>
                  <a:pt x="847925" y="1348018"/>
                </a:cubicBezTo>
                <a:cubicBezTo>
                  <a:pt x="814544" y="1418896"/>
                  <a:pt x="753893" y="1474052"/>
                  <a:pt x="679064" y="1498332"/>
                </a:cubicBezTo>
                <a:lnTo>
                  <a:pt x="308226" y="1106637"/>
                </a:lnTo>
                <a:cubicBezTo>
                  <a:pt x="336560" y="1033247"/>
                  <a:pt x="394949" y="975701"/>
                  <a:pt x="467546" y="946245"/>
                </a:cubicBezTo>
                <a:cubicBezTo>
                  <a:pt x="577903" y="998968"/>
                  <a:pt x="654580" y="1053357"/>
                  <a:pt x="712876" y="1117592"/>
                </a:cubicBezTo>
                <a:close/>
                <a:moveTo>
                  <a:pt x="1038527" y="398886"/>
                </a:moveTo>
                <a:lnTo>
                  <a:pt x="1405560" y="786562"/>
                </a:lnTo>
                <a:cubicBezTo>
                  <a:pt x="1374476" y="799049"/>
                  <a:pt x="1340402" y="804299"/>
                  <a:pt x="1305054" y="803332"/>
                </a:cubicBezTo>
                <a:lnTo>
                  <a:pt x="1008167" y="795212"/>
                </a:lnTo>
                <a:lnTo>
                  <a:pt x="1016288" y="498325"/>
                </a:lnTo>
                <a:cubicBezTo>
                  <a:pt x="1017255" y="462976"/>
                  <a:pt x="1024360" y="429240"/>
                  <a:pt x="1038527" y="398886"/>
                </a:cubicBezTo>
                <a:close/>
                <a:moveTo>
                  <a:pt x="1097925" y="218888"/>
                </a:moveTo>
                <a:cubicBezTo>
                  <a:pt x="992582" y="279303"/>
                  <a:pt x="921871" y="392886"/>
                  <a:pt x="921053" y="523256"/>
                </a:cubicBezTo>
                <a:lnTo>
                  <a:pt x="919136" y="828763"/>
                </a:lnTo>
                <a:lnTo>
                  <a:pt x="830924" y="915875"/>
                </a:lnTo>
                <a:lnTo>
                  <a:pt x="525417" y="913958"/>
                </a:lnTo>
                <a:cubicBezTo>
                  <a:pt x="403891" y="913196"/>
                  <a:pt x="296188" y="973343"/>
                  <a:pt x="234366" y="1067831"/>
                </a:cubicBezTo>
                <a:lnTo>
                  <a:pt x="710285" y="1570519"/>
                </a:lnTo>
                <a:cubicBezTo>
                  <a:pt x="811872" y="1510375"/>
                  <a:pt x="878808" y="1399439"/>
                  <a:pt x="879603" y="1272618"/>
                </a:cubicBezTo>
                <a:lnTo>
                  <a:pt x="881520" y="967111"/>
                </a:lnTo>
                <a:lnTo>
                  <a:pt x="969732" y="879999"/>
                </a:lnTo>
                <a:lnTo>
                  <a:pt x="1275239" y="881916"/>
                </a:lnTo>
                <a:cubicBezTo>
                  <a:pt x="1400271" y="882701"/>
                  <a:pt x="1510670" y="819011"/>
                  <a:pt x="1573529" y="721242"/>
                </a:cubicBezTo>
                <a:close/>
                <a:moveTo>
                  <a:pt x="1162945" y="27894"/>
                </a:moveTo>
                <a:lnTo>
                  <a:pt x="1782798" y="682611"/>
                </a:lnTo>
                <a:cubicBezTo>
                  <a:pt x="1816692" y="718411"/>
                  <a:pt x="1815147" y="774907"/>
                  <a:pt x="1779347" y="808801"/>
                </a:cubicBezTo>
                <a:cubicBezTo>
                  <a:pt x="1743547" y="842694"/>
                  <a:pt x="1687050" y="841149"/>
                  <a:pt x="1653157" y="805349"/>
                </a:cubicBezTo>
                <a:lnTo>
                  <a:pt x="1644015" y="795693"/>
                </a:lnTo>
                <a:cubicBezTo>
                  <a:pt x="1561789" y="910282"/>
                  <a:pt x="1426630" y="983636"/>
                  <a:pt x="1274606" y="982683"/>
                </a:cubicBezTo>
                <a:lnTo>
                  <a:pt x="980378" y="980836"/>
                </a:lnTo>
                <a:lnTo>
                  <a:pt x="980378" y="1270380"/>
                </a:lnTo>
                <a:cubicBezTo>
                  <a:pt x="980378" y="1427425"/>
                  <a:pt x="901198" y="1565976"/>
                  <a:pt x="779756" y="1647056"/>
                </a:cubicBezTo>
                <a:cubicBezTo>
                  <a:pt x="807405" y="1681913"/>
                  <a:pt x="803595" y="1732594"/>
                  <a:pt x="770486" y="1763941"/>
                </a:cubicBezTo>
                <a:cubicBezTo>
                  <a:pt x="734686" y="1797834"/>
                  <a:pt x="678189" y="1796289"/>
                  <a:pt x="644296" y="1760489"/>
                </a:cubicBezTo>
                <a:lnTo>
                  <a:pt x="24442" y="1105772"/>
                </a:lnTo>
                <a:cubicBezTo>
                  <a:pt x="-9451" y="1069973"/>
                  <a:pt x="-7906" y="1013476"/>
                  <a:pt x="27894" y="979583"/>
                </a:cubicBezTo>
                <a:cubicBezTo>
                  <a:pt x="63694" y="945689"/>
                  <a:pt x="120190" y="947235"/>
                  <a:pt x="154084" y="983034"/>
                </a:cubicBezTo>
                <a:lnTo>
                  <a:pt x="163237" y="992702"/>
                </a:lnTo>
                <a:cubicBezTo>
                  <a:pt x="244774" y="882877"/>
                  <a:pt x="375836" y="813180"/>
                  <a:pt x="523178" y="813180"/>
                </a:cubicBezTo>
                <a:lnTo>
                  <a:pt x="818460" y="813180"/>
                </a:lnTo>
                <a:lnTo>
                  <a:pt x="820284" y="522622"/>
                </a:lnTo>
                <a:cubicBezTo>
                  <a:pt x="821285" y="363119"/>
                  <a:pt x="903845" y="223207"/>
                  <a:pt x="1028952" y="143673"/>
                </a:cubicBezTo>
                <a:cubicBezTo>
                  <a:pt x="999689" y="108599"/>
                  <a:pt x="1002953" y="56445"/>
                  <a:pt x="1036755" y="24443"/>
                </a:cubicBezTo>
                <a:cubicBezTo>
                  <a:pt x="1072555" y="-9451"/>
                  <a:pt x="1129052" y="-7906"/>
                  <a:pt x="1162945" y="2789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sz="1400" dirty="0">
              <a:solidFill>
                <a:schemeClr val="tx1"/>
              </a:solidFill>
            </a:endParaRPr>
          </a:p>
        </p:txBody>
      </p:sp>
    </p:spTree>
    <p:extLst>
      <p:ext uri="{BB962C8B-B14F-4D97-AF65-F5344CB8AC3E}">
        <p14:creationId xmlns:p14="http://schemas.microsoft.com/office/powerpoint/2010/main" val="1350139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Unvan 1">
            <a:extLst>
              <a:ext uri="{FF2B5EF4-FFF2-40B4-BE49-F238E27FC236}">
                <a16:creationId xmlns:a16="http://schemas.microsoft.com/office/drawing/2014/main" id="{1BDC29C1-2401-4005-AA73-56667B4CBFF6}"/>
              </a:ext>
            </a:extLst>
          </p:cNvPr>
          <p:cNvSpPr txBox="1">
            <a:spLocks/>
          </p:cNvSpPr>
          <p:nvPr/>
        </p:nvSpPr>
        <p:spPr>
          <a:xfrm>
            <a:off x="4698557" y="155404"/>
            <a:ext cx="7102137" cy="505983"/>
          </a:xfrm>
          <a:prstGeom prst="rect">
            <a:avLst/>
          </a:prstGeom>
        </p:spPr>
        <p:txBody>
          <a:bodyPr vert="horz" lIns="91440" tIns="45720" rIns="91440" bIns="45720" rtlCol="0" anchor="ctr">
            <a:noAutofit/>
          </a:bodyPr>
          <a:lstStyle>
            <a:lvl1pPr algn="r" defTabSz="685800" rtl="0" eaLnBrk="1" latinLnBrk="0" hangingPunct="1">
              <a:lnSpc>
                <a:spcPct val="90000"/>
              </a:lnSpc>
              <a:spcBef>
                <a:spcPct val="0"/>
              </a:spcBef>
              <a:buNone/>
              <a:defRPr sz="2800" b="1" kern="1200" baseline="0">
                <a:solidFill>
                  <a:schemeClr val="bg1"/>
                </a:solidFill>
                <a:latin typeface="Cambria" panose="02040503050406030204" pitchFamily="18" charset="0"/>
                <a:ea typeface="Cambria" panose="02040503050406030204" pitchFamily="18" charset="0"/>
                <a:cs typeface="Times New Roman" panose="02020603050405020304" pitchFamily="18" charset="0"/>
              </a:defRPr>
            </a:lvl1pPr>
          </a:lstStyle>
          <a:p>
            <a:pPr marL="0" marR="0" lvl="0" indent="0" algn="r" defTabSz="685800" rtl="0" eaLnBrk="1" fontAlgn="auto" latinLnBrk="0" hangingPunct="1">
              <a:lnSpc>
                <a:spcPct val="90000"/>
              </a:lnSpc>
              <a:spcBef>
                <a:spcPct val="0"/>
              </a:spcBef>
              <a:spcAft>
                <a:spcPts val="0"/>
              </a:spcAft>
              <a:buClrTx/>
              <a:buSzTx/>
              <a:buFontTx/>
              <a:buNone/>
              <a:tabLst/>
              <a:defRPr/>
            </a:pPr>
            <a:r>
              <a:rPr kumimoji="0" lang="tr-TR" sz="3200" b="1" i="0" u="none" strike="noStrike" kern="1200" cap="none" spc="0" normalizeH="0" baseline="0" noProof="0">
                <a:ln>
                  <a:noFill/>
                </a:ln>
                <a:solidFill>
                  <a:sysClr val="window" lastClr="FFFFFF"/>
                </a:solidFill>
                <a:effectLst/>
                <a:uLnTx/>
                <a:uFillTx/>
                <a:latin typeface="Times New Roman" panose="02020603050405020304" pitchFamily="18" charset="0"/>
              </a:rPr>
              <a:t>BAŞVURU VE ÖDEME TARİHLERİ</a:t>
            </a:r>
          </a:p>
        </p:txBody>
      </p:sp>
      <p:sp>
        <p:nvSpPr>
          <p:cNvPr id="5" name="İçerik Yer Tutucusu 3">
            <a:extLst>
              <a:ext uri="{FF2B5EF4-FFF2-40B4-BE49-F238E27FC236}">
                <a16:creationId xmlns:a16="http://schemas.microsoft.com/office/drawing/2014/main" id="{0D36EF8B-2A73-447C-92C6-26B9D635BB8D}"/>
              </a:ext>
            </a:extLst>
          </p:cNvPr>
          <p:cNvSpPr txBox="1">
            <a:spLocks/>
          </p:cNvSpPr>
          <p:nvPr/>
        </p:nvSpPr>
        <p:spPr>
          <a:xfrm>
            <a:off x="915940" y="1403720"/>
            <a:ext cx="10518499" cy="4792893"/>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Clr>
                <a:schemeClr val="accent5">
                  <a:lumMod val="75000"/>
                </a:schemeClr>
              </a:buClr>
              <a:buFont typeface="Wingdings" panose="05000000000000000000" pitchFamily="2" charset="2"/>
              <a:buChar char="Ø"/>
              <a:defRPr sz="2000" kern="1200">
                <a:solidFill>
                  <a:schemeClr val="tx1"/>
                </a:solidFill>
                <a:latin typeface="Cambria" panose="02040503050406030204" pitchFamily="18" charset="0"/>
                <a:ea typeface="Cambria" panose="02040503050406030204" pitchFamily="18" charset="0"/>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lvl="0" algn="just" defTabSz="914400">
              <a:lnSpc>
                <a:spcPct val="115000"/>
              </a:lnSpc>
              <a:spcBef>
                <a:spcPts val="0"/>
              </a:spcBef>
              <a:buClrTx/>
            </a:pPr>
            <a:r>
              <a:rPr lang="tr-TR" sz="2400" b="1">
                <a:solidFill>
                  <a:prstClr val="black"/>
                </a:solidFill>
                <a:latin typeface="Times New Roman" panose="02020603050405020304" pitchFamily="18" charset="0"/>
                <a:ea typeface="+mn-ea"/>
                <a:cs typeface="Times New Roman" panose="02020603050405020304" pitchFamily="18" charset="0"/>
              </a:rPr>
              <a:t>Başvuru Tarihleri;</a:t>
            </a:r>
          </a:p>
          <a:p>
            <a:pPr marL="534988" lvl="0" indent="-174625" algn="just" defTabSz="914400">
              <a:lnSpc>
                <a:spcPct val="115000"/>
              </a:lnSpc>
              <a:spcBef>
                <a:spcPts val="0"/>
              </a:spcBef>
              <a:buClrTx/>
              <a:buFont typeface="Wingdings" panose="05000000000000000000" pitchFamily="2" charset="2"/>
              <a:buChar char="§"/>
              <a:tabLst>
                <a:tab pos="360363" algn="l"/>
                <a:tab pos="627063" algn="l"/>
              </a:tabLst>
            </a:pPr>
            <a:r>
              <a:rPr lang="tr-TR" sz="2400">
                <a:solidFill>
                  <a:prstClr val="black"/>
                </a:solidFill>
                <a:latin typeface="Times New Roman" panose="02020603050405020304" pitchFamily="18" charset="0"/>
                <a:ea typeface="+mn-ea"/>
                <a:cs typeface="Times New Roman" panose="02020603050405020304" pitchFamily="18" charset="0"/>
              </a:rPr>
              <a:t>Yapılandırma 			: 09.06.2021 - 31.08.2021 </a:t>
            </a:r>
          </a:p>
          <a:p>
            <a:pPr marL="534988" lvl="0" indent="-174625" algn="just" defTabSz="914400">
              <a:lnSpc>
                <a:spcPct val="115000"/>
              </a:lnSpc>
              <a:spcBef>
                <a:spcPts val="0"/>
              </a:spcBef>
              <a:buClrTx/>
              <a:buFont typeface="Wingdings" panose="05000000000000000000" pitchFamily="2" charset="2"/>
              <a:buChar char="§"/>
              <a:tabLst>
                <a:tab pos="360363" algn="l"/>
                <a:tab pos="627063" algn="l"/>
              </a:tabLst>
            </a:pPr>
            <a:r>
              <a:rPr lang="tr-TR" sz="2400">
                <a:solidFill>
                  <a:prstClr val="black"/>
                </a:solidFill>
                <a:latin typeface="Times New Roman" panose="02020603050405020304" pitchFamily="18" charset="0"/>
                <a:ea typeface="+mn-ea"/>
                <a:cs typeface="Times New Roman" panose="02020603050405020304" pitchFamily="18" charset="0"/>
              </a:rPr>
              <a:t>Rücu ve Yersiz ödemeler		: 09.06.2021 - 31.08.2021</a:t>
            </a:r>
          </a:p>
          <a:p>
            <a:pPr marL="534988" lvl="0" indent="-174625" algn="just" defTabSz="914400">
              <a:lnSpc>
                <a:spcPct val="115000"/>
              </a:lnSpc>
              <a:spcBef>
                <a:spcPts val="0"/>
              </a:spcBef>
              <a:buClrTx/>
              <a:buFont typeface="Wingdings" panose="05000000000000000000" pitchFamily="2" charset="2"/>
              <a:buChar char="§"/>
              <a:tabLst>
                <a:tab pos="360363" algn="l"/>
                <a:tab pos="627063" algn="l"/>
              </a:tabLst>
            </a:pPr>
            <a:r>
              <a:rPr lang="tr-TR" sz="2400">
                <a:solidFill>
                  <a:prstClr val="black"/>
                </a:solidFill>
                <a:latin typeface="Times New Roman" panose="02020603050405020304" pitchFamily="18" charset="0"/>
                <a:ea typeface="+mn-ea"/>
                <a:cs typeface="Times New Roman" panose="02020603050405020304" pitchFamily="18" charset="0"/>
              </a:rPr>
              <a:t>İhya	 		            : 01.07.2021 - 01.11.2021</a:t>
            </a:r>
          </a:p>
          <a:p>
            <a:pPr marL="534988" lvl="0" indent="-174625" algn="just" defTabSz="914400">
              <a:lnSpc>
                <a:spcPct val="115000"/>
              </a:lnSpc>
              <a:spcBef>
                <a:spcPts val="0"/>
              </a:spcBef>
              <a:buClrTx/>
              <a:buFont typeface="Wingdings" panose="05000000000000000000" pitchFamily="2" charset="2"/>
              <a:buChar char="§"/>
              <a:tabLst>
                <a:tab pos="360363" algn="l"/>
                <a:tab pos="627063" algn="l"/>
              </a:tabLst>
            </a:pPr>
            <a:r>
              <a:rPr lang="tr-TR" sz="2400">
                <a:solidFill>
                  <a:prstClr val="black"/>
                </a:solidFill>
                <a:latin typeface="Times New Roman" panose="02020603050405020304" pitchFamily="18" charset="0"/>
                <a:ea typeface="+mn-ea"/>
                <a:cs typeface="Times New Roman" panose="02020603050405020304" pitchFamily="18" charset="0"/>
              </a:rPr>
              <a:t>Gelir Testi	    		            : 09.06.2021 - 30.11.2021</a:t>
            </a:r>
            <a:endParaRPr lang="tr-TR" sz="2400" strike="sngStrike">
              <a:solidFill>
                <a:srgbClr val="FF0000"/>
              </a:solidFill>
              <a:latin typeface="Times New Roman" panose="02020603050405020304" pitchFamily="18" charset="0"/>
              <a:ea typeface="+mn-ea"/>
              <a:cs typeface="Times New Roman" panose="02020603050405020304" pitchFamily="18" charset="0"/>
            </a:endParaRPr>
          </a:p>
          <a:p>
            <a:pPr lvl="0" algn="just" defTabSz="914400">
              <a:lnSpc>
                <a:spcPct val="115000"/>
              </a:lnSpc>
              <a:spcBef>
                <a:spcPts val="0"/>
              </a:spcBef>
              <a:buClrTx/>
            </a:pPr>
            <a:r>
              <a:rPr lang="tr-TR" sz="2400" b="1">
                <a:solidFill>
                  <a:prstClr val="black"/>
                </a:solidFill>
                <a:latin typeface="Times New Roman" panose="02020603050405020304" pitchFamily="18" charset="0"/>
                <a:ea typeface="+mn-ea"/>
                <a:cs typeface="Times New Roman" panose="02020603050405020304" pitchFamily="18" charset="0"/>
              </a:rPr>
              <a:t>Son Ödeme Tarihleri</a:t>
            </a:r>
          </a:p>
          <a:p>
            <a:pPr marL="534988" lvl="0" indent="-174625" algn="just" defTabSz="914400">
              <a:lnSpc>
                <a:spcPct val="115000"/>
              </a:lnSpc>
              <a:spcBef>
                <a:spcPts val="0"/>
              </a:spcBef>
              <a:buClrTx/>
              <a:buFont typeface="Wingdings" panose="05000000000000000000" pitchFamily="2" charset="2"/>
              <a:buChar char="§"/>
              <a:tabLst>
                <a:tab pos="360363" algn="l"/>
                <a:tab pos="627063" algn="l"/>
              </a:tabLst>
            </a:pPr>
            <a:r>
              <a:rPr lang="tr-TR" sz="2400">
                <a:solidFill>
                  <a:prstClr val="black"/>
                </a:solidFill>
                <a:latin typeface="Times New Roman" panose="02020603050405020304" pitchFamily="18" charset="0"/>
                <a:ea typeface="+mn-ea"/>
                <a:cs typeface="Times New Roman" panose="02020603050405020304" pitchFamily="18" charset="0"/>
              </a:rPr>
              <a:t>İlk Taksit			            : 01.11.2021</a:t>
            </a:r>
          </a:p>
          <a:p>
            <a:pPr marL="534988" lvl="0" indent="-174625" algn="just" defTabSz="914400">
              <a:lnSpc>
                <a:spcPct val="115000"/>
              </a:lnSpc>
              <a:spcBef>
                <a:spcPts val="0"/>
              </a:spcBef>
              <a:buClrTx/>
              <a:buFont typeface="Wingdings" panose="05000000000000000000" pitchFamily="2" charset="2"/>
              <a:buChar char="§"/>
              <a:tabLst>
                <a:tab pos="360363" algn="l"/>
                <a:tab pos="627063" algn="l"/>
              </a:tabLst>
            </a:pPr>
            <a:r>
              <a:rPr lang="tr-TR" sz="2400">
                <a:solidFill>
                  <a:prstClr val="black"/>
                </a:solidFill>
                <a:latin typeface="Times New Roman" panose="02020603050405020304" pitchFamily="18" charset="0"/>
                <a:ea typeface="+mn-ea"/>
                <a:cs typeface="Times New Roman" panose="02020603050405020304" pitchFamily="18" charset="0"/>
              </a:rPr>
              <a:t>İhya 			            : 01.11.2021</a:t>
            </a:r>
          </a:p>
          <a:p>
            <a:pPr marL="534988" lvl="0" indent="-174625" algn="just" defTabSz="914400">
              <a:lnSpc>
                <a:spcPct val="115000"/>
              </a:lnSpc>
              <a:spcBef>
                <a:spcPts val="0"/>
              </a:spcBef>
              <a:buClrTx/>
              <a:buFont typeface="Wingdings" panose="05000000000000000000" pitchFamily="2" charset="2"/>
              <a:buChar char="§"/>
              <a:tabLst>
                <a:tab pos="360363" algn="l"/>
                <a:tab pos="627063" algn="l"/>
              </a:tabLst>
            </a:pPr>
            <a:r>
              <a:rPr lang="tr-TR" sz="2400">
                <a:solidFill>
                  <a:prstClr val="black"/>
                </a:solidFill>
                <a:latin typeface="Times New Roman" panose="02020603050405020304" pitchFamily="18" charset="0"/>
                <a:ea typeface="+mn-ea"/>
                <a:cs typeface="Times New Roman" panose="02020603050405020304" pitchFamily="18" charset="0"/>
              </a:rPr>
              <a:t>İkinci Taksit			: 31.12.2021</a:t>
            </a:r>
          </a:p>
          <a:p>
            <a:pPr marL="534988" lvl="0" indent="-174625" algn="just" defTabSz="914400">
              <a:lnSpc>
                <a:spcPct val="115000"/>
              </a:lnSpc>
              <a:spcBef>
                <a:spcPts val="0"/>
              </a:spcBef>
              <a:buClrTx/>
              <a:buFont typeface="Wingdings" panose="05000000000000000000" pitchFamily="2" charset="2"/>
              <a:buChar char="§"/>
              <a:tabLst>
                <a:tab pos="360363" algn="l"/>
                <a:tab pos="627063" algn="l"/>
              </a:tabLst>
            </a:pPr>
            <a:r>
              <a:rPr lang="tr-TR" sz="2400">
                <a:solidFill>
                  <a:prstClr val="black"/>
                </a:solidFill>
                <a:latin typeface="Times New Roman" panose="02020603050405020304" pitchFamily="18" charset="0"/>
                <a:ea typeface="+mn-ea"/>
                <a:cs typeface="Times New Roman" panose="02020603050405020304" pitchFamily="18" charset="0"/>
              </a:rPr>
              <a:t>GSS Borçları		 	: 31.12.2021</a:t>
            </a:r>
          </a:p>
          <a:p>
            <a:pPr marL="171450" marR="0" lvl="0" indent="-171450" algn="just" defTabSz="685800" rtl="0" eaLnBrk="1" fontAlgn="auto" latinLnBrk="0" hangingPunct="1">
              <a:lnSpc>
                <a:spcPct val="90000"/>
              </a:lnSpc>
              <a:spcBef>
                <a:spcPts val="750"/>
              </a:spcBef>
              <a:spcAft>
                <a:spcPts val="0"/>
              </a:spcAft>
              <a:buClr>
                <a:srgbClr val="4472C4">
                  <a:lumMod val="75000"/>
                </a:srgbClr>
              </a:buClr>
              <a:buSzTx/>
              <a:buFont typeface="Wingdings" panose="05000000000000000000" pitchFamily="2" charset="2"/>
              <a:buChar char="q"/>
              <a:tabLst/>
              <a:defRPr/>
            </a:pPr>
            <a:endParaRPr kumimoji="0" lang="tr-TR" sz="2400" b="1"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a:p>
            <a:pPr marL="171450" marR="0" lvl="0" indent="-171450" algn="l" defTabSz="685800" rtl="0" eaLnBrk="1" fontAlgn="auto" latinLnBrk="0" hangingPunct="1">
              <a:lnSpc>
                <a:spcPct val="90000"/>
              </a:lnSpc>
              <a:spcBef>
                <a:spcPts val="750"/>
              </a:spcBef>
              <a:spcAft>
                <a:spcPts val="0"/>
              </a:spcAft>
              <a:buClr>
                <a:srgbClr val="4472C4">
                  <a:lumMod val="75000"/>
                </a:srgbClr>
              </a:buClr>
              <a:buSzTx/>
              <a:buFont typeface="Wingdings" panose="05000000000000000000" pitchFamily="2" charset="2"/>
              <a:buChar char="Ø"/>
              <a:tabLst/>
              <a:defRPr/>
            </a:pPr>
            <a:endParaRPr kumimoji="0" lang="tr-TR" sz="24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6609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1"/>
          <p:cNvSpPr txBox="1">
            <a:spLocks/>
          </p:cNvSpPr>
          <p:nvPr/>
        </p:nvSpPr>
        <p:spPr>
          <a:xfrm>
            <a:off x="9053945" y="0"/>
            <a:ext cx="3062156" cy="7011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sz="3200" b="1">
                <a:solidFill>
                  <a:schemeClr val="bg1"/>
                </a:solidFill>
                <a:latin typeface="Times New Roman" panose="02020603050405020304" pitchFamily="18" charset="0"/>
                <a:cs typeface="Times New Roman" panose="02020603050405020304" pitchFamily="18" charset="0"/>
              </a:rPr>
              <a:t>KAPSAM</a:t>
            </a:r>
          </a:p>
        </p:txBody>
      </p:sp>
      <p:sp>
        <p:nvSpPr>
          <p:cNvPr id="6" name="Dikdörtgen 5">
            <a:extLst>
              <a:ext uri="{FF2B5EF4-FFF2-40B4-BE49-F238E27FC236}">
                <a16:creationId xmlns:a16="http://schemas.microsoft.com/office/drawing/2014/main" id="{7175A984-2BE0-4AB2-8BC7-9638A6D5BDA1}"/>
              </a:ext>
            </a:extLst>
          </p:cNvPr>
          <p:cNvSpPr>
            <a:spLocks/>
          </p:cNvSpPr>
          <p:nvPr/>
        </p:nvSpPr>
        <p:spPr>
          <a:xfrm>
            <a:off x="313457" y="1263128"/>
            <a:ext cx="5630140" cy="4401205"/>
          </a:xfrm>
          <a:prstGeom prst="rect">
            <a:avLst/>
          </a:prstGeom>
          <a:solidFill>
            <a:sysClr val="window" lastClr="FFFFFF"/>
          </a:solidFill>
          <a:ln w="15875" cap="flat" cmpd="sng" algn="ctr">
            <a:noFill/>
            <a:prstDash val="solid"/>
          </a:ln>
          <a:effectLst/>
        </p:spPr>
        <p:txBody>
          <a:bodyPr wrap="square" lIns="91440" tIns="45720" rIns="91440" bIns="45720" anchor="t">
            <a:spAutoFit/>
          </a:bodyPr>
          <a:lstStyle/>
          <a:p>
            <a:pPr marL="342900" lvl="0" indent="-342900" algn="just">
              <a:buFont typeface="Wingdings" panose="05000000000000000000" pitchFamily="2" charset="2"/>
              <a:buChar char="Ø"/>
            </a:pPr>
            <a:r>
              <a:rPr lang="tr-TR" sz="2000" b="1">
                <a:latin typeface="Times New Roman" panose="02020603050405020304" pitchFamily="18" charset="0"/>
                <a:cs typeface="Times New Roman" panose="02020603050405020304" pitchFamily="18" charset="0"/>
              </a:rPr>
              <a:t>2021/Nisan ayı ve öncesi dönemlere ait;</a:t>
            </a:r>
          </a:p>
          <a:p>
            <a:pPr marL="685800" lvl="1" indent="-342900" algn="just">
              <a:buFont typeface="Wingdings" panose="05000000000000000000" pitchFamily="2" charset="2"/>
              <a:buChar char="§"/>
            </a:pPr>
            <a:r>
              <a:rPr lang="tr-TR" sz="2000">
                <a:latin typeface="Times New Roman" panose="02020603050405020304" pitchFamily="18" charset="0"/>
                <a:cs typeface="Times New Roman" panose="02020603050405020304" pitchFamily="18" charset="0"/>
              </a:rPr>
              <a:t>Sigorta primleri, </a:t>
            </a:r>
          </a:p>
          <a:p>
            <a:pPr marL="685800" lvl="1" indent="-342900" algn="just">
              <a:buFont typeface="Wingdings" panose="05000000000000000000" pitchFamily="2" charset="2"/>
              <a:buChar char="§"/>
            </a:pPr>
            <a:r>
              <a:rPr lang="tr-TR" sz="2000">
                <a:latin typeface="Times New Roman" panose="02020603050405020304" pitchFamily="18" charset="0"/>
                <a:cs typeface="Times New Roman" panose="02020603050405020304" pitchFamily="18" charset="0"/>
              </a:rPr>
              <a:t>Genel sağlık sigortası primleri,</a:t>
            </a:r>
          </a:p>
          <a:p>
            <a:pPr marL="685800" lvl="1" indent="-342900" algn="just">
              <a:buFont typeface="Wingdings" panose="05000000000000000000" pitchFamily="2" charset="2"/>
              <a:buChar char="§"/>
            </a:pPr>
            <a:r>
              <a:rPr lang="tr-TR" sz="2000">
                <a:latin typeface="Times New Roman" panose="02020603050405020304" pitchFamily="18" charset="0"/>
                <a:cs typeface="Times New Roman" panose="02020603050405020304" pitchFamily="18" charset="0"/>
              </a:rPr>
              <a:t>İşsizlik sigortası primleri, </a:t>
            </a:r>
          </a:p>
          <a:p>
            <a:pPr marL="685800" lvl="1" indent="-342900" algn="just">
              <a:buFont typeface="Wingdings" panose="05000000000000000000" pitchFamily="2" charset="2"/>
              <a:buChar char="§"/>
            </a:pPr>
            <a:r>
              <a:rPr lang="tr-TR" sz="2000">
                <a:latin typeface="Times New Roman" panose="02020603050405020304" pitchFamily="18" charset="0"/>
                <a:cs typeface="Times New Roman" panose="02020603050405020304" pitchFamily="18" charset="0"/>
              </a:rPr>
              <a:t>İş kazası, meslek hastalığı, malullük ve vazife malullüğü sonucunda doğan rücu alacakları,</a:t>
            </a:r>
          </a:p>
          <a:p>
            <a:pPr marL="685800" lvl="1" indent="-342900" algn="just">
              <a:buFont typeface="Wingdings" panose="05000000000000000000" pitchFamily="2" charset="2"/>
              <a:buChar char="§"/>
            </a:pPr>
            <a:r>
              <a:rPr lang="tr-TR" sz="2000">
                <a:latin typeface="Times New Roman" panose="02020603050405020304" pitchFamily="18" charset="0"/>
                <a:cs typeface="Times New Roman" panose="02020603050405020304" pitchFamily="18" charset="0"/>
              </a:rPr>
              <a:t>6183/48 inci maddesi kapsamında taksitlendirilen alacaklar, </a:t>
            </a:r>
          </a:p>
          <a:p>
            <a:pPr marL="685800" lvl="1" indent="-342900" algn="just">
              <a:buFont typeface="Wingdings" panose="05000000000000000000" pitchFamily="2" charset="2"/>
              <a:buChar char="§"/>
            </a:pPr>
            <a:r>
              <a:rPr lang="tr-TR" sz="2000">
                <a:latin typeface="Times New Roman" panose="02020603050405020304" pitchFamily="18" charset="0"/>
                <a:cs typeface="Times New Roman" panose="02020603050405020304" pitchFamily="18" charset="0"/>
              </a:rPr>
              <a:t>Yersiz ödenen gelir ve aylıklardan doğan alacaklar, </a:t>
            </a:r>
          </a:p>
          <a:p>
            <a:pPr marL="685800" lvl="1" indent="-342900" algn="just">
              <a:buFont typeface="Wingdings" panose="05000000000000000000" pitchFamily="2" charset="2"/>
              <a:buChar char="§"/>
            </a:pPr>
            <a:r>
              <a:rPr lang="tr-TR" sz="2000">
                <a:latin typeface="Times New Roman" panose="02020603050405020304" pitchFamily="18" charset="0"/>
                <a:cs typeface="Times New Roman" panose="02020603050405020304" pitchFamily="18" charset="0"/>
              </a:rPr>
              <a:t>BAĞ-KUR (4/b) sigortalılarının daha önce durdurulan hizmet sürelerinin ihyası halinde doğacak  alacaklar, </a:t>
            </a:r>
          </a:p>
          <a:p>
            <a:pPr marL="685800" lvl="1" indent="-342900" algn="just">
              <a:buFont typeface="Wingdings" panose="05000000000000000000" pitchFamily="2" charset="2"/>
              <a:buChar char="§"/>
            </a:pPr>
            <a:r>
              <a:rPr lang="tr-TR" sz="2000">
                <a:latin typeface="Times New Roman" panose="02020603050405020304" pitchFamily="18" charset="0"/>
                <a:cs typeface="Times New Roman" panose="02020603050405020304" pitchFamily="18" charset="0"/>
              </a:rPr>
              <a:t>İsteğe Bağlı ve Topluluk sigortası primleri,</a:t>
            </a:r>
          </a:p>
        </p:txBody>
      </p:sp>
      <p:sp>
        <p:nvSpPr>
          <p:cNvPr id="7" name="Dikdörtgen 6">
            <a:extLst>
              <a:ext uri="{FF2B5EF4-FFF2-40B4-BE49-F238E27FC236}">
                <a16:creationId xmlns:a16="http://schemas.microsoft.com/office/drawing/2014/main" id="{F51F122B-0855-4577-9BFF-671DA7E919E0}"/>
              </a:ext>
            </a:extLst>
          </p:cNvPr>
          <p:cNvSpPr>
            <a:spLocks/>
          </p:cNvSpPr>
          <p:nvPr/>
        </p:nvSpPr>
        <p:spPr>
          <a:xfrm>
            <a:off x="6096000" y="1166842"/>
            <a:ext cx="5534722" cy="4708981"/>
          </a:xfrm>
          <a:prstGeom prst="rect">
            <a:avLst/>
          </a:prstGeom>
          <a:solidFill>
            <a:sysClr val="window" lastClr="FFFFFF"/>
          </a:solidFill>
          <a:ln w="15875" cap="flat" cmpd="sng" algn="ctr">
            <a:noFill/>
            <a:prstDash val="solid"/>
          </a:ln>
          <a:effectLst/>
        </p:spPr>
        <p:txBody>
          <a:bodyPr wrap="square" lIns="91440" tIns="45720" rIns="91440" bIns="45720" anchor="t">
            <a:spAutoFit/>
          </a:bodyPr>
          <a:lstStyle/>
          <a:p>
            <a:pPr marL="514350" lvl="1" indent="-342900" algn="just">
              <a:buFont typeface="Wingdings" panose="05000000000000000000" pitchFamily="2" charset="2"/>
              <a:buChar char="§"/>
            </a:pPr>
            <a:r>
              <a:rPr lang="tr-TR" sz="2000">
                <a:latin typeface="Times New Roman"/>
                <a:cs typeface="Times New Roman"/>
              </a:rPr>
              <a:t>30.4.2021 tarihinden önce (bu tarih dahil) işlenen fiillere ilişkin olup son  başvuru tarihine kadar tebliğ edildiği halde bu tarihe kadar ödenmemiş olan idari para cezaları,</a:t>
            </a:r>
          </a:p>
          <a:p>
            <a:pPr marL="514350" lvl="1" indent="-342900" algn="just">
              <a:buFont typeface="Wingdings" panose="05000000000000000000" pitchFamily="2" charset="2"/>
              <a:buChar char="§"/>
            </a:pPr>
            <a:r>
              <a:rPr lang="tr-TR" sz="2000">
                <a:latin typeface="Times New Roman"/>
                <a:cs typeface="Times New Roman"/>
              </a:rPr>
              <a:t>Kanunun yayımı tarihinden önce asılları ödenen alacakların; Kanunun yayımlandığı tarih itibarıyla henüz ödenmemiş olan </a:t>
            </a:r>
            <a:r>
              <a:rPr lang="tr-TR" sz="2000" err="1">
                <a:latin typeface="Times New Roman"/>
                <a:cs typeface="Times New Roman"/>
              </a:rPr>
              <a:t>fer’ileri</a:t>
            </a:r>
            <a:r>
              <a:rPr lang="tr-TR" sz="2000">
                <a:latin typeface="Times New Roman"/>
                <a:cs typeface="Times New Roman"/>
              </a:rPr>
              <a:t>,</a:t>
            </a:r>
          </a:p>
          <a:p>
            <a:pPr marL="514350" lvl="1" indent="-342900" algn="just">
              <a:buFont typeface="Wingdings" panose="05000000000000000000" pitchFamily="2" charset="2"/>
              <a:buChar char="§"/>
            </a:pPr>
            <a:r>
              <a:rPr lang="tr-TR" sz="2000">
                <a:latin typeface="Times New Roman" panose="02020603050405020304" pitchFamily="18" charset="0"/>
                <a:cs typeface="Times New Roman" panose="02020603050405020304" pitchFamily="18" charset="0"/>
              </a:rPr>
              <a:t>5510/ Ek 5, Ek 6 </a:t>
            </a:r>
            <a:r>
              <a:rPr lang="tr-TR" sz="2000" err="1">
                <a:latin typeface="Times New Roman" panose="02020603050405020304" pitchFamily="18" charset="0"/>
                <a:cs typeface="Times New Roman" panose="02020603050405020304" pitchFamily="18" charset="0"/>
              </a:rPr>
              <a:t>ncı</a:t>
            </a:r>
            <a:r>
              <a:rPr lang="tr-TR" sz="2000">
                <a:latin typeface="Times New Roman" panose="02020603050405020304" pitchFamily="18" charset="0"/>
                <a:cs typeface="Times New Roman" panose="02020603050405020304" pitchFamily="18" charset="0"/>
              </a:rPr>
              <a:t> maddeleri ile 2925 sayılı Kanun kapsamındaki sigortalılıklardan doğan primler,</a:t>
            </a:r>
          </a:p>
          <a:p>
            <a:pPr marL="527050" lvl="1" indent="-342900" algn="just">
              <a:buFont typeface="Wingdings" panose="05000000000000000000" pitchFamily="2" charset="2"/>
              <a:buChar char="Ø"/>
            </a:pPr>
            <a:r>
              <a:rPr lang="tr-TR" sz="2000" b="1">
                <a:latin typeface="Times New Roman" panose="02020603050405020304" pitchFamily="18" charset="0"/>
                <a:cs typeface="Times New Roman" panose="02020603050405020304" pitchFamily="18" charset="0"/>
              </a:rPr>
              <a:t>Sosyal Güvenlik Kurumunca Takip ve Tahsili Yapılan;</a:t>
            </a:r>
          </a:p>
          <a:p>
            <a:pPr marL="879475" lvl="2" indent="-342900" algn="just">
              <a:buFont typeface="Wingdings" panose="05000000000000000000" pitchFamily="2" charset="2"/>
              <a:buChar char="§"/>
            </a:pPr>
            <a:r>
              <a:rPr lang="tr-TR" sz="2000">
                <a:latin typeface="Times New Roman" panose="02020603050405020304" pitchFamily="18" charset="0"/>
                <a:cs typeface="Times New Roman" panose="02020603050405020304" pitchFamily="18" charset="0"/>
              </a:rPr>
              <a:t>Damga Vergisi, </a:t>
            </a:r>
          </a:p>
          <a:p>
            <a:pPr marL="879475" lvl="2" indent="-342900" algn="just">
              <a:buFont typeface="Wingdings" panose="05000000000000000000" pitchFamily="2" charset="2"/>
              <a:buChar char="§"/>
            </a:pPr>
            <a:r>
              <a:rPr lang="tr-TR" sz="2000">
                <a:latin typeface="Times New Roman" panose="02020603050405020304" pitchFamily="18" charset="0"/>
                <a:cs typeface="Times New Roman" panose="02020603050405020304" pitchFamily="18" charset="0"/>
              </a:rPr>
              <a:t>Eğitime Katkı Payı,</a:t>
            </a:r>
          </a:p>
          <a:p>
            <a:pPr marL="879475" lvl="2" indent="-342900" algn="just">
              <a:buFont typeface="Wingdings" panose="05000000000000000000" pitchFamily="2" charset="2"/>
              <a:buChar char="§"/>
            </a:pPr>
            <a:r>
              <a:rPr lang="tr-TR" sz="2000">
                <a:latin typeface="Times New Roman" panose="02020603050405020304" pitchFamily="18" charset="0"/>
                <a:cs typeface="Times New Roman" panose="02020603050405020304" pitchFamily="18" charset="0"/>
              </a:rPr>
              <a:t>Özel İşlem Vergisi.</a:t>
            </a:r>
          </a:p>
        </p:txBody>
      </p:sp>
    </p:spTree>
    <p:extLst>
      <p:ext uri="{BB962C8B-B14F-4D97-AF65-F5344CB8AC3E}">
        <p14:creationId xmlns:p14="http://schemas.microsoft.com/office/powerpoint/2010/main" val="14622703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Unvan 1">
            <a:extLst>
              <a:ext uri="{FF2B5EF4-FFF2-40B4-BE49-F238E27FC236}">
                <a16:creationId xmlns:a16="http://schemas.microsoft.com/office/drawing/2014/main" id="{1BDC29C1-2401-4005-AA73-56667B4CBFF6}"/>
              </a:ext>
            </a:extLst>
          </p:cNvPr>
          <p:cNvSpPr txBox="1">
            <a:spLocks/>
          </p:cNvSpPr>
          <p:nvPr/>
        </p:nvSpPr>
        <p:spPr>
          <a:xfrm>
            <a:off x="4732508" y="104306"/>
            <a:ext cx="7102137" cy="505983"/>
          </a:xfrm>
          <a:prstGeom prst="rect">
            <a:avLst/>
          </a:prstGeom>
        </p:spPr>
        <p:txBody>
          <a:bodyPr vert="horz" lIns="91440" tIns="45720" rIns="91440" bIns="45720" rtlCol="0" anchor="ctr">
            <a:noAutofit/>
          </a:bodyPr>
          <a:lstStyle>
            <a:lvl1pPr algn="r" defTabSz="685800" rtl="0" eaLnBrk="1" latinLnBrk="0" hangingPunct="1">
              <a:lnSpc>
                <a:spcPct val="90000"/>
              </a:lnSpc>
              <a:spcBef>
                <a:spcPct val="0"/>
              </a:spcBef>
              <a:buNone/>
              <a:defRPr sz="2800" b="1" kern="1200" baseline="0">
                <a:solidFill>
                  <a:schemeClr val="bg1"/>
                </a:solidFill>
                <a:latin typeface="Cambria" panose="02040503050406030204" pitchFamily="18" charset="0"/>
                <a:ea typeface="Cambria" panose="02040503050406030204" pitchFamily="18" charset="0"/>
                <a:cs typeface="Times New Roman" panose="02020603050405020304" pitchFamily="18" charset="0"/>
              </a:defRPr>
            </a:lvl1pPr>
          </a:lstStyle>
          <a:p>
            <a:pPr marL="0" marR="0" lvl="0" indent="0" algn="r" defTabSz="685800" rtl="0" eaLnBrk="1" fontAlgn="auto" latinLnBrk="0" hangingPunct="1">
              <a:lnSpc>
                <a:spcPct val="90000"/>
              </a:lnSpc>
              <a:spcBef>
                <a:spcPct val="0"/>
              </a:spcBef>
              <a:spcAft>
                <a:spcPts val="0"/>
              </a:spcAft>
              <a:buClrTx/>
              <a:buSzTx/>
              <a:buFontTx/>
              <a:buNone/>
              <a:tabLst/>
              <a:defRPr/>
            </a:pPr>
            <a:r>
              <a:rPr kumimoji="0" lang="tr-TR" sz="3200" b="1" i="0" u="none" strike="noStrike" kern="1200" cap="none" spc="0" normalizeH="0" baseline="0" noProof="0">
                <a:ln>
                  <a:noFill/>
                </a:ln>
                <a:solidFill>
                  <a:sysClr val="window" lastClr="FFFFFF"/>
                </a:solidFill>
                <a:effectLst/>
                <a:uLnTx/>
                <a:uFillTx/>
                <a:latin typeface="Times New Roman" panose="02020603050405020304" pitchFamily="18" charset="0"/>
              </a:rPr>
              <a:t>BAŞVURU VE ÖDEME TARİHLERİ</a:t>
            </a:r>
          </a:p>
        </p:txBody>
      </p:sp>
      <p:sp>
        <p:nvSpPr>
          <p:cNvPr id="4" name="İçerik Yer Tutucusu 3">
            <a:extLst>
              <a:ext uri="{FF2B5EF4-FFF2-40B4-BE49-F238E27FC236}">
                <a16:creationId xmlns:a16="http://schemas.microsoft.com/office/drawing/2014/main" id="{A8B6448D-BCCA-4565-AB05-9FD085511E8F}"/>
              </a:ext>
            </a:extLst>
          </p:cNvPr>
          <p:cNvSpPr txBox="1">
            <a:spLocks/>
          </p:cNvSpPr>
          <p:nvPr/>
        </p:nvSpPr>
        <p:spPr>
          <a:xfrm>
            <a:off x="631516" y="1134591"/>
            <a:ext cx="7206264" cy="5088655"/>
          </a:xfrm>
          <a:prstGeom prst="rect">
            <a:avLst/>
          </a:prstGeom>
        </p:spPr>
        <p:txBody>
          <a:bodyPr vert="horz" lIns="91440" tIns="45720" rIns="91440" bIns="45720" rtlCol="0" anchor="t">
            <a:noAutofit/>
          </a:bodyPr>
          <a:lstStyle>
            <a:lvl1pPr marL="171450" indent="-171450" algn="l" defTabSz="685800" rtl="0" eaLnBrk="1" latinLnBrk="0" hangingPunct="1">
              <a:lnSpc>
                <a:spcPct val="90000"/>
              </a:lnSpc>
              <a:spcBef>
                <a:spcPts val="750"/>
              </a:spcBef>
              <a:buClr>
                <a:schemeClr val="accent5">
                  <a:lumMod val="75000"/>
                </a:schemeClr>
              </a:buClr>
              <a:buFont typeface="Wingdings" panose="05000000000000000000" pitchFamily="2" charset="2"/>
              <a:buChar char="Ø"/>
              <a:defRPr sz="2000" kern="1200">
                <a:solidFill>
                  <a:schemeClr val="tx1"/>
                </a:solidFill>
                <a:latin typeface="Cambria" panose="02040503050406030204" pitchFamily="18" charset="0"/>
                <a:ea typeface="Cambria" panose="02040503050406030204" pitchFamily="18" charset="0"/>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defTabSz="914400">
              <a:lnSpc>
                <a:spcPct val="115000"/>
              </a:lnSpc>
              <a:spcAft>
                <a:spcPts val="600"/>
              </a:spcAft>
              <a:buClrTx/>
            </a:pPr>
            <a:r>
              <a:rPr lang="tr-TR" sz="2600">
                <a:solidFill>
                  <a:prstClr val="black"/>
                </a:solidFill>
                <a:latin typeface="Times New Roman"/>
                <a:cs typeface="Times New Roman"/>
              </a:rPr>
              <a:t>Kanundaki başvuru ve ilk taksit ödeme sürelerini 1 aya kadar uzatmaya Cumhurbaşkanı yetkilidir.</a:t>
            </a:r>
          </a:p>
          <a:p>
            <a:pPr algn="just" defTabSz="914400">
              <a:lnSpc>
                <a:spcPct val="115000"/>
              </a:lnSpc>
              <a:spcAft>
                <a:spcPts val="600"/>
              </a:spcAft>
              <a:buClrTx/>
            </a:pPr>
            <a:r>
              <a:rPr lang="tr-TR" sz="2600">
                <a:solidFill>
                  <a:prstClr val="black"/>
                </a:solidFill>
                <a:latin typeface="Times New Roman" panose="02020603050405020304" pitchFamily="18" charset="0"/>
                <a:cs typeface="Times New Roman" panose="02020603050405020304" pitchFamily="18" charset="0"/>
              </a:rPr>
              <a:t>Mücbir sebep hali ilan edilen bölgelerde, mücbir sebep süresine denk gelen taksitlerin ödeme sürelerini,  mücbir sebep halinin bittiği tarihten itibaren 1 yıla kadar uzatmaya Cumhurbaşkanı yetkilidir.</a:t>
            </a:r>
          </a:p>
          <a:p>
            <a:pPr algn="just" defTabSz="914400">
              <a:lnSpc>
                <a:spcPct val="115000"/>
              </a:lnSpc>
              <a:spcAft>
                <a:spcPts val="600"/>
              </a:spcAft>
              <a:buClrTx/>
            </a:pPr>
            <a:r>
              <a:rPr lang="tr-TR" sz="2600">
                <a:solidFill>
                  <a:prstClr val="black"/>
                </a:solidFill>
                <a:latin typeface="Times New Roman" panose="02020603050405020304" pitchFamily="18" charset="0"/>
                <a:cs typeface="Times New Roman" panose="02020603050405020304" pitchFamily="18" charset="0"/>
              </a:rPr>
              <a:t>Mücbir sebep hali ilan edilen bölgelerde, ilk iki taksiti ödeme zorunluluğu aranmayacaktır.</a:t>
            </a:r>
          </a:p>
        </p:txBody>
      </p:sp>
      <p:pic>
        <p:nvPicPr>
          <p:cNvPr id="6" name="Resim 5">
            <a:extLst>
              <a:ext uri="{FF2B5EF4-FFF2-40B4-BE49-F238E27FC236}">
                <a16:creationId xmlns:a16="http://schemas.microsoft.com/office/drawing/2014/main" id="{C1AB5D81-DD9A-4ADD-B756-12953954ED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83577" y="2000050"/>
            <a:ext cx="3115351" cy="311535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4804482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153711" y="2776524"/>
            <a:ext cx="3638145" cy="1030772"/>
          </a:xfrm>
        </p:spPr>
        <p:txBody>
          <a:bodyPr>
            <a:normAutofit/>
          </a:bodyPr>
          <a:lstStyle/>
          <a:p>
            <a:pPr marL="0" indent="0" algn="r">
              <a:buNone/>
            </a:pPr>
            <a:r>
              <a:rPr lang="tr-TR" sz="5400" b="1">
                <a:latin typeface="Times New Roman" panose="02020603050405020304" pitchFamily="18" charset="0"/>
                <a:cs typeface="Times New Roman" panose="02020603050405020304" pitchFamily="18" charset="0"/>
              </a:rPr>
              <a:t>Arz Ederiz</a:t>
            </a:r>
          </a:p>
        </p:txBody>
      </p:sp>
    </p:spTree>
    <p:extLst>
      <p:ext uri="{BB962C8B-B14F-4D97-AF65-F5344CB8AC3E}">
        <p14:creationId xmlns:p14="http://schemas.microsoft.com/office/powerpoint/2010/main" val="3192787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Metin kutusu 14"/>
          <p:cNvSpPr txBox="1"/>
          <p:nvPr/>
        </p:nvSpPr>
        <p:spPr>
          <a:xfrm>
            <a:off x="4740167" y="1969252"/>
            <a:ext cx="184731" cy="369332"/>
          </a:xfrm>
          <a:prstGeom prst="rect">
            <a:avLst/>
          </a:prstGeom>
          <a:noFill/>
        </p:spPr>
        <p:txBody>
          <a:bodyPr wrap="none" rtlCol="0">
            <a:spAutoFit/>
          </a:bodyPr>
          <a:lstStyle/>
          <a:p>
            <a:endParaRPr lang="tr-TR">
              <a:latin typeface="Times New Roman" panose="02020603050405020304" pitchFamily="18" charset="0"/>
              <a:cs typeface="Times New Roman" panose="02020603050405020304" pitchFamily="18" charset="0"/>
            </a:endParaRPr>
          </a:p>
        </p:txBody>
      </p:sp>
      <p:sp>
        <p:nvSpPr>
          <p:cNvPr id="5" name="Unvan 1"/>
          <p:cNvSpPr txBox="1">
            <a:spLocks/>
          </p:cNvSpPr>
          <p:nvPr/>
        </p:nvSpPr>
        <p:spPr>
          <a:xfrm>
            <a:off x="4877091" y="58615"/>
            <a:ext cx="6930771" cy="7011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tr-TR" sz="3200" b="1">
                <a:solidFill>
                  <a:schemeClr val="bg1"/>
                </a:solidFill>
                <a:latin typeface="Times New Roman" panose="02020603050405020304" pitchFamily="18" charset="0"/>
                <a:cs typeface="Times New Roman" panose="02020603050405020304" pitchFamily="18" charset="0"/>
              </a:rPr>
              <a:t>KAPSAM DIŞI ALACAKLAR</a:t>
            </a:r>
          </a:p>
        </p:txBody>
      </p:sp>
      <p:sp>
        <p:nvSpPr>
          <p:cNvPr id="7" name="İçerik Yer Tutucusu 3">
            <a:extLst>
              <a:ext uri="{FF2B5EF4-FFF2-40B4-BE49-F238E27FC236}">
                <a16:creationId xmlns:a16="http://schemas.microsoft.com/office/drawing/2014/main" id="{D899E9D2-8AAC-463D-961E-0C9E18CE9305}"/>
              </a:ext>
            </a:extLst>
          </p:cNvPr>
          <p:cNvSpPr txBox="1">
            <a:spLocks/>
          </p:cNvSpPr>
          <p:nvPr/>
        </p:nvSpPr>
        <p:spPr>
          <a:xfrm>
            <a:off x="594040" y="1084861"/>
            <a:ext cx="10727473" cy="5049783"/>
          </a:xfrm>
          <a:prstGeom prst="rect">
            <a:avLst/>
          </a:prstGeom>
        </p:spPr>
        <p:txBody>
          <a:bodyPr vert="horz" lIns="91440" tIns="45720" rIns="91440" bIns="45720" rtlCol="0" anchor="t">
            <a:noAutofit/>
          </a:bodyPr>
          <a:lstStyle>
            <a:lvl1pPr marL="171450" indent="-171450" algn="l" defTabSz="685800" rtl="0" eaLnBrk="1" latinLnBrk="0" hangingPunct="1">
              <a:lnSpc>
                <a:spcPct val="90000"/>
              </a:lnSpc>
              <a:spcBef>
                <a:spcPts val="750"/>
              </a:spcBef>
              <a:buClr>
                <a:schemeClr val="accent5">
                  <a:lumMod val="75000"/>
                </a:schemeClr>
              </a:buClr>
              <a:buFont typeface="Wingdings" panose="05000000000000000000" pitchFamily="2" charset="2"/>
              <a:buChar char="Ø"/>
              <a:defRPr sz="2000" kern="1200">
                <a:solidFill>
                  <a:schemeClr val="tx1"/>
                </a:solidFill>
                <a:latin typeface="Cambria" panose="02040503050406030204" pitchFamily="18" charset="0"/>
                <a:ea typeface="Cambria" panose="02040503050406030204" pitchFamily="18" charset="0"/>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342900" lvl="1" indent="0" algn="just" defTabSz="914400">
              <a:buClr>
                <a:srgbClr val="C00000"/>
              </a:buClr>
              <a:buFont typeface="Arial" panose="020B0604020202020204" pitchFamily="34" charset="0"/>
              <a:buNone/>
            </a:pPr>
            <a:endParaRPr lang="tr-TR" sz="2400" strike="sngStrike">
              <a:highlight>
                <a:srgbClr val="FFFF00"/>
              </a:highlight>
              <a:latin typeface="Times New Roman" panose="02020603050405020304" pitchFamily="18" charset="0"/>
              <a:cs typeface="Times New Roman" panose="02020603050405020304" pitchFamily="18" charset="0"/>
            </a:endParaRPr>
          </a:p>
          <a:p>
            <a:pPr marL="627063" lvl="1" indent="-284163" algn="just" defTabSz="914400">
              <a:spcAft>
                <a:spcPts val="600"/>
              </a:spcAft>
              <a:buFont typeface="Wingdings" panose="05000000000000000000" pitchFamily="2" charset="2"/>
              <a:buChar char="Ø"/>
            </a:pPr>
            <a:r>
              <a:rPr lang="tr-TR" sz="2400">
                <a:latin typeface="Times New Roman"/>
                <a:cs typeface="Times New Roman"/>
              </a:rPr>
              <a:t>6736, 7020 ve 7143  sayılı Kanun hükümlerine göre bu Kanunun yayımı tarihi itibarıyla devam eden yapılandırma borçları,</a:t>
            </a:r>
          </a:p>
          <a:p>
            <a:pPr marL="627063" lvl="1" indent="-284163" algn="just" defTabSz="914400">
              <a:spcAft>
                <a:spcPts val="600"/>
              </a:spcAft>
              <a:buFont typeface="Wingdings" panose="05000000000000000000" pitchFamily="2" charset="2"/>
              <a:buChar char="Ø"/>
            </a:pPr>
            <a:r>
              <a:rPr lang="tr-TR" sz="2400">
                <a:latin typeface="Times New Roman"/>
                <a:cs typeface="Times New Roman"/>
              </a:rPr>
              <a:t>5393 sayılı Kanunun geçici 5 inci maddesi, 10.7.2004 tarihli ve 5216 sayılı Büyükşehir Belediyesi Kanununun geçici 3 üncü maddesi kapsamında uzlaşılan belediye borçları,</a:t>
            </a:r>
          </a:p>
          <a:p>
            <a:pPr marL="627063" lvl="1" indent="-284163" algn="just" defTabSz="914400">
              <a:spcAft>
                <a:spcPts val="600"/>
              </a:spcAft>
              <a:buFont typeface="Wingdings" panose="05000000000000000000" pitchFamily="2" charset="2"/>
              <a:buChar char="Ø"/>
            </a:pPr>
            <a:r>
              <a:rPr lang="tr-TR" sz="2400">
                <a:latin typeface="Times New Roman"/>
                <a:cs typeface="Times New Roman"/>
              </a:rPr>
              <a:t>6360 sayılı Kanunla kapatılan belediyelerin devredilen borçları,</a:t>
            </a:r>
          </a:p>
          <a:p>
            <a:pPr marL="627063" lvl="1" indent="-284163" algn="just" defTabSz="914400">
              <a:spcAft>
                <a:spcPts val="600"/>
              </a:spcAft>
              <a:buFont typeface="Wingdings" panose="05000000000000000000" pitchFamily="2" charset="2"/>
              <a:buChar char="Ø"/>
            </a:pPr>
            <a:r>
              <a:rPr lang="tr-TR" sz="2400">
                <a:latin typeface="Times New Roman"/>
                <a:cs typeface="Times New Roman"/>
              </a:rPr>
              <a:t>Sağlık hizmeti sunucularına (hastaneler, eczaneler, optikçiler) yersiz yapılan ödemelerden veya bunlara kesilen cezai şartlardan doğan alacaklar, </a:t>
            </a:r>
            <a:endParaRPr lang="tr-TR" sz="2400">
              <a:latin typeface="Times New Roman" panose="02020603050405020304" pitchFamily="18" charset="0"/>
              <a:cs typeface="Times New Roman" panose="02020603050405020304" pitchFamily="18" charset="0"/>
            </a:endParaRPr>
          </a:p>
          <a:p>
            <a:pPr marL="627063" lvl="1" indent="-284163" algn="just" defTabSz="914400">
              <a:spcAft>
                <a:spcPts val="600"/>
              </a:spcAft>
              <a:buFont typeface="Wingdings" panose="05000000000000000000" pitchFamily="2" charset="2"/>
              <a:buChar char="Ø"/>
            </a:pPr>
            <a:r>
              <a:rPr lang="tr-TR" sz="2400">
                <a:latin typeface="Times New Roman"/>
                <a:cs typeface="Times New Roman"/>
              </a:rPr>
              <a:t>SGK kira alacakları,</a:t>
            </a:r>
          </a:p>
          <a:p>
            <a:pPr marL="342900" lvl="1" indent="0" algn="just" defTabSz="914400">
              <a:buClr>
                <a:srgbClr val="C00000"/>
              </a:buClr>
              <a:buFont typeface="Arial" panose="020B0604020202020204" pitchFamily="34" charset="0"/>
              <a:buNone/>
            </a:pPr>
            <a:r>
              <a:rPr lang="tr-TR" sz="2400">
                <a:latin typeface="Times New Roman"/>
                <a:cs typeface="Times New Roman"/>
              </a:rPr>
              <a:t>yapılandırma kapsamında değildir.</a:t>
            </a:r>
            <a:endParaRPr lang="tr-TR" sz="2400" b="1">
              <a:latin typeface="Times New Roman"/>
              <a:cs typeface="Times New Roman"/>
            </a:endParaRPr>
          </a:p>
        </p:txBody>
      </p:sp>
    </p:spTree>
    <p:extLst>
      <p:ext uri="{BB962C8B-B14F-4D97-AF65-F5344CB8AC3E}">
        <p14:creationId xmlns:p14="http://schemas.microsoft.com/office/powerpoint/2010/main" val="700613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1"/>
          <p:cNvSpPr txBox="1">
            <a:spLocks/>
          </p:cNvSpPr>
          <p:nvPr/>
        </p:nvSpPr>
        <p:spPr>
          <a:xfrm>
            <a:off x="4743801" y="131728"/>
            <a:ext cx="7114468" cy="575461"/>
          </a:xfrm>
          <a:prstGeom prst="rect">
            <a:avLst/>
          </a:prstGeom>
        </p:spPr>
        <p:txBody>
          <a:bodyPr>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tr-TR" sz="3200" b="1">
                <a:solidFill>
                  <a:schemeClr val="bg1"/>
                </a:solidFill>
                <a:latin typeface="Times New Roman" panose="02020603050405020304" pitchFamily="18" charset="0"/>
                <a:cs typeface="Times New Roman" panose="02020603050405020304" pitchFamily="18" charset="0"/>
              </a:rPr>
              <a:t>YAPILANDIRMANIN AVANTAJLARI</a:t>
            </a:r>
          </a:p>
        </p:txBody>
      </p:sp>
      <p:sp>
        <p:nvSpPr>
          <p:cNvPr id="5" name="İçerik Yer Tutucusu 3">
            <a:extLst>
              <a:ext uri="{FF2B5EF4-FFF2-40B4-BE49-F238E27FC236}">
                <a16:creationId xmlns:a16="http://schemas.microsoft.com/office/drawing/2014/main" id="{3DEA782D-C962-4419-B8DA-F2FD6B1D2B07}"/>
              </a:ext>
            </a:extLst>
          </p:cNvPr>
          <p:cNvSpPr txBox="1">
            <a:spLocks/>
          </p:cNvSpPr>
          <p:nvPr/>
        </p:nvSpPr>
        <p:spPr>
          <a:xfrm>
            <a:off x="323274" y="1373314"/>
            <a:ext cx="7544288" cy="4420385"/>
          </a:xfrm>
          <a:prstGeom prst="rect">
            <a:avLst/>
          </a:prstGeom>
        </p:spPr>
        <p:txBody>
          <a:bodyPr vert="horz" lIns="91440" tIns="45720" rIns="91440" bIns="45720" rtlCol="0" anchor="t">
            <a:noAutofit/>
          </a:bodyPr>
          <a:lstStyle>
            <a:lvl1pPr marL="171450" indent="-171450" algn="l" defTabSz="685800" rtl="0" eaLnBrk="1" latinLnBrk="0" hangingPunct="1">
              <a:lnSpc>
                <a:spcPct val="90000"/>
              </a:lnSpc>
              <a:spcBef>
                <a:spcPts val="750"/>
              </a:spcBef>
              <a:buClr>
                <a:schemeClr val="accent5">
                  <a:lumMod val="75000"/>
                </a:schemeClr>
              </a:buClr>
              <a:buFont typeface="Wingdings" panose="05000000000000000000" pitchFamily="2" charset="2"/>
              <a:buChar char="Ø"/>
              <a:defRPr sz="2000" kern="1200">
                <a:solidFill>
                  <a:schemeClr val="tx1"/>
                </a:solidFill>
                <a:latin typeface="Cambria" panose="02040503050406030204" pitchFamily="18" charset="0"/>
                <a:ea typeface="Cambria" panose="02040503050406030204" pitchFamily="18" charset="0"/>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lvl="1" algn="just" defTabSz="914400">
              <a:lnSpc>
                <a:spcPct val="115000"/>
              </a:lnSpc>
              <a:buFont typeface="Wingdings" panose="05000000000000000000" pitchFamily="2" charset="2"/>
              <a:buChar char="Ø"/>
            </a:pPr>
            <a:r>
              <a:rPr lang="tr-TR" sz="2000">
                <a:latin typeface="Times New Roman" panose="02020603050405020304" pitchFamily="18" charset="0"/>
                <a:cs typeface="Times New Roman" panose="02020603050405020304" pitchFamily="18" charset="0"/>
              </a:rPr>
              <a:t>Yapılandırma kapsamındaki alacaklara,</a:t>
            </a:r>
          </a:p>
          <a:p>
            <a:pPr lvl="1" algn="just" defTabSz="914400">
              <a:lnSpc>
                <a:spcPct val="115000"/>
              </a:lnSpc>
              <a:buFont typeface="Wingdings" panose="05000000000000000000" pitchFamily="2" charset="2"/>
              <a:buChar char="Ø"/>
            </a:pPr>
            <a:r>
              <a:rPr lang="tr-TR" sz="2000">
                <a:latin typeface="Times New Roman" panose="02020603050405020304" pitchFamily="18" charset="0"/>
                <a:cs typeface="Times New Roman" panose="02020603050405020304" pitchFamily="18" charset="0"/>
              </a:rPr>
              <a:t>Asgari işçilik değerlendirilmesi sonucu ortaya çıkan eksik  işçilik tutarına,</a:t>
            </a:r>
          </a:p>
          <a:p>
            <a:pPr lvl="1" algn="just" defTabSz="914400">
              <a:lnSpc>
                <a:spcPct val="115000"/>
              </a:lnSpc>
              <a:buFont typeface="Wingdings" panose="05000000000000000000" pitchFamily="2" charset="2"/>
              <a:buChar char="Ø"/>
            </a:pPr>
            <a:r>
              <a:rPr lang="tr-TR" sz="2000">
                <a:latin typeface="Times New Roman" panose="02020603050405020304" pitchFamily="18" charset="0"/>
                <a:cs typeface="Times New Roman" panose="02020603050405020304" pitchFamily="18" charset="0"/>
              </a:rPr>
              <a:t>30/4/2021 tarihinden önce (bu tarih dâhil) işlenen fiillere ilişkin olup;</a:t>
            </a:r>
          </a:p>
          <a:p>
            <a:pPr lvl="1" algn="just" defTabSz="914400">
              <a:lnSpc>
                <a:spcPct val="115000"/>
              </a:lnSpc>
              <a:buFont typeface="Wingdings" panose="05000000000000000000" pitchFamily="2" charset="2"/>
              <a:buChar char="Ø"/>
            </a:pPr>
            <a:r>
              <a:rPr lang="tr-TR" sz="2000">
                <a:latin typeface="Times New Roman" panose="02020603050405020304" pitchFamily="18" charset="0"/>
                <a:cs typeface="Times New Roman" panose="02020603050405020304" pitchFamily="18" charset="0"/>
              </a:rPr>
              <a:t>Son başvuru tarihine kadar tebliğ edildiği halde yine bu tarihe kadar ödenmemiş idari para cezaları asıllarının % 50’ sine </a:t>
            </a:r>
            <a:r>
              <a:rPr lang="tr-TR" sz="2000" b="1">
                <a:latin typeface="Times New Roman" panose="02020603050405020304" pitchFamily="18" charset="0"/>
                <a:cs typeface="Times New Roman" panose="02020603050405020304" pitchFamily="18" charset="0"/>
              </a:rPr>
              <a:t>gecikme cezası ve gecikme zammı yerine Yİ-ÜFE uygulanacaktır.</a:t>
            </a:r>
          </a:p>
          <a:p>
            <a:pPr lvl="1" algn="just" defTabSz="914400">
              <a:lnSpc>
                <a:spcPct val="115000"/>
              </a:lnSpc>
              <a:buFont typeface="Wingdings" panose="05000000000000000000" pitchFamily="2" charset="2"/>
              <a:buChar char="Ø"/>
            </a:pPr>
            <a:r>
              <a:rPr lang="tr-TR" sz="2000" err="1">
                <a:latin typeface="Times New Roman" panose="02020603050405020304" pitchFamily="18" charset="0"/>
                <a:cs typeface="Times New Roman" panose="02020603050405020304" pitchFamily="18" charset="0"/>
              </a:rPr>
              <a:t>Rücuen</a:t>
            </a:r>
            <a:r>
              <a:rPr lang="tr-TR" sz="2000">
                <a:latin typeface="Times New Roman" panose="02020603050405020304" pitchFamily="18" charset="0"/>
                <a:cs typeface="Times New Roman" panose="02020603050405020304" pitchFamily="18" charset="0"/>
              </a:rPr>
              <a:t> alacaklara,</a:t>
            </a:r>
          </a:p>
          <a:p>
            <a:pPr lvl="1" algn="just" defTabSz="914400">
              <a:lnSpc>
                <a:spcPct val="115000"/>
              </a:lnSpc>
              <a:buFont typeface="Wingdings" panose="05000000000000000000" pitchFamily="2" charset="2"/>
              <a:buChar char="Ø"/>
            </a:pPr>
            <a:r>
              <a:rPr lang="tr-TR" sz="2000">
                <a:latin typeface="Times New Roman" panose="02020603050405020304" pitchFamily="18" charset="0"/>
                <a:cs typeface="Times New Roman" panose="02020603050405020304" pitchFamily="18" charset="0"/>
              </a:rPr>
              <a:t>Yersiz ödenen aylık ve gelirlere,</a:t>
            </a:r>
          </a:p>
          <a:p>
            <a:pPr marL="342900" lvl="1" indent="0" algn="just" defTabSz="914400">
              <a:lnSpc>
                <a:spcPct val="115000"/>
              </a:lnSpc>
              <a:buClr>
                <a:srgbClr val="C00000"/>
              </a:buClr>
              <a:buFont typeface="Arial" panose="020B0604020202020204" pitchFamily="34" charset="0"/>
              <a:buNone/>
            </a:pPr>
            <a:r>
              <a:rPr lang="tr-TR" sz="2000" b="1">
                <a:latin typeface="Times New Roman" panose="02020603050405020304" pitchFamily="18" charset="0"/>
                <a:cs typeface="Times New Roman" panose="02020603050405020304" pitchFamily="18" charset="0"/>
              </a:rPr>
              <a:t>Kanuni faiz yerine Yİ-ÜFE uygulanacaktır.</a:t>
            </a:r>
            <a:endParaRPr lang="tr-TR" sz="2000" b="1" strike="sngStrike">
              <a:latin typeface="Times New Roman" panose="02020603050405020304" pitchFamily="18" charset="0"/>
              <a:cs typeface="Times New Roman" panose="02020603050405020304" pitchFamily="18" charset="0"/>
            </a:endParaRPr>
          </a:p>
        </p:txBody>
      </p:sp>
      <p:grpSp>
        <p:nvGrpSpPr>
          <p:cNvPr id="6" name="Grup 5">
            <a:extLst>
              <a:ext uri="{FF2B5EF4-FFF2-40B4-BE49-F238E27FC236}">
                <a16:creationId xmlns:a16="http://schemas.microsoft.com/office/drawing/2014/main" id="{8DECEFE0-4E49-4C44-92A6-BF75774A0F6F}"/>
              </a:ext>
            </a:extLst>
          </p:cNvPr>
          <p:cNvGrpSpPr/>
          <p:nvPr/>
        </p:nvGrpSpPr>
        <p:grpSpPr>
          <a:xfrm>
            <a:off x="8111494" y="1539175"/>
            <a:ext cx="3658260" cy="4089838"/>
            <a:chOff x="5561218" y="1774212"/>
            <a:chExt cx="3349056" cy="3779649"/>
          </a:xfrm>
        </p:grpSpPr>
        <p:sp>
          <p:nvSpPr>
            <p:cNvPr id="7" name="Oval 6">
              <a:extLst>
                <a:ext uri="{FF2B5EF4-FFF2-40B4-BE49-F238E27FC236}">
                  <a16:creationId xmlns:a16="http://schemas.microsoft.com/office/drawing/2014/main" id="{F4549883-007A-4A30-BA45-BDB9814386A9}"/>
                </a:ext>
              </a:extLst>
            </p:cNvPr>
            <p:cNvSpPr/>
            <p:nvPr/>
          </p:nvSpPr>
          <p:spPr>
            <a:xfrm>
              <a:off x="5688003" y="1905782"/>
              <a:ext cx="3085916" cy="1071698"/>
            </a:xfrm>
            <a:prstGeom prst="ellipse">
              <a:avLst/>
            </a:prstGeom>
            <a:scene3d>
              <a:camera prst="orthographicFront"/>
              <a:lightRig rig="flat" dir="t"/>
            </a:scene3d>
            <a:sp3d z="-190500" extrusionH="12700" prstMaterial="matte"/>
          </p:spPr>
          <p:style>
            <a:lnRef idx="0">
              <a:schemeClr val="accent3">
                <a:hueOff val="0"/>
                <a:satOff val="0"/>
                <a:lumOff val="0"/>
                <a:alphaOff val="0"/>
              </a:schemeClr>
            </a:lnRef>
            <a:fillRef idx="1">
              <a:schemeClr val="accent2">
                <a:tint val="50000"/>
                <a:alpha val="40000"/>
                <a:hueOff val="0"/>
                <a:satOff val="0"/>
                <a:lumOff val="0"/>
                <a:alphaOff val="0"/>
              </a:schemeClr>
            </a:fillRef>
            <a:effectRef idx="0">
              <a:schemeClr val="accent2">
                <a:tint val="50000"/>
                <a:alpha val="40000"/>
                <a:hueOff val="0"/>
                <a:satOff val="0"/>
                <a:lumOff val="0"/>
                <a:alphaOff val="0"/>
              </a:schemeClr>
            </a:effectRef>
            <a:fontRef idx="minor">
              <a:schemeClr val="lt1">
                <a:hueOff val="0"/>
                <a:satOff val="0"/>
                <a:lumOff val="0"/>
                <a:alphaOff val="0"/>
              </a:schemeClr>
            </a:fontRef>
          </p:style>
        </p:sp>
        <p:sp>
          <p:nvSpPr>
            <p:cNvPr id="8" name="Ok: Aşağı 7">
              <a:extLst>
                <a:ext uri="{FF2B5EF4-FFF2-40B4-BE49-F238E27FC236}">
                  <a16:creationId xmlns:a16="http://schemas.microsoft.com/office/drawing/2014/main" id="{8EFF7F89-8F69-4F9C-811A-84F220EA77FF}"/>
                </a:ext>
              </a:extLst>
            </p:cNvPr>
            <p:cNvSpPr/>
            <p:nvPr/>
          </p:nvSpPr>
          <p:spPr>
            <a:xfrm>
              <a:off x="6936723" y="4530007"/>
              <a:ext cx="598045" cy="382749"/>
            </a:xfrm>
            <a:prstGeom prst="downArrow">
              <a:avLst/>
            </a:prstGeom>
            <a:scene3d>
              <a:camera prst="orthographicFront"/>
              <a:lightRig rig="flat" dir="t"/>
            </a:scene3d>
            <a:sp3d z="190500" prstMaterial="plastic">
              <a:bevelT w="120900" h="88900"/>
              <a:bevelB w="88900" h="31750" prst="angle"/>
            </a:sp3d>
          </p:spPr>
          <p:style>
            <a:lnRef idx="0">
              <a:schemeClr val="lt1">
                <a:hueOff val="0"/>
                <a:satOff val="0"/>
                <a:lumOff val="0"/>
                <a:alphaOff val="0"/>
              </a:schemeClr>
            </a:lnRef>
            <a:fillRef idx="1">
              <a:schemeClr val="accent3">
                <a:tint val="40000"/>
                <a:hueOff val="0"/>
                <a:satOff val="0"/>
                <a:lumOff val="0"/>
                <a:alphaOff val="0"/>
              </a:schemeClr>
            </a:fillRef>
            <a:effectRef idx="3">
              <a:schemeClr val="accent3">
                <a:tint val="40000"/>
                <a:hueOff val="0"/>
                <a:satOff val="0"/>
                <a:lumOff val="0"/>
                <a:alphaOff val="0"/>
              </a:schemeClr>
            </a:effectRef>
            <a:fontRef idx="minor">
              <a:schemeClr val="dk1">
                <a:hueOff val="0"/>
                <a:satOff val="0"/>
                <a:lumOff val="0"/>
                <a:alphaOff val="0"/>
              </a:schemeClr>
            </a:fontRef>
          </p:style>
        </p:sp>
        <p:sp>
          <p:nvSpPr>
            <p:cNvPr id="9" name="Serbest Form: Şekil 8">
              <a:extLst>
                <a:ext uri="{FF2B5EF4-FFF2-40B4-BE49-F238E27FC236}">
                  <a16:creationId xmlns:a16="http://schemas.microsoft.com/office/drawing/2014/main" id="{68B2CDE9-A4B6-44F2-BAD2-8AFC5C8CD023}"/>
                </a:ext>
              </a:extLst>
            </p:cNvPr>
            <p:cNvSpPr/>
            <p:nvPr/>
          </p:nvSpPr>
          <p:spPr>
            <a:xfrm>
              <a:off x="5800436" y="4836206"/>
              <a:ext cx="2870620" cy="717655"/>
            </a:xfrm>
            <a:custGeom>
              <a:avLst/>
              <a:gdLst>
                <a:gd name="connsiteX0" fmla="*/ 0 w 2870620"/>
                <a:gd name="connsiteY0" fmla="*/ 0 h 717655"/>
                <a:gd name="connsiteX1" fmla="*/ 2870620 w 2870620"/>
                <a:gd name="connsiteY1" fmla="*/ 0 h 717655"/>
                <a:gd name="connsiteX2" fmla="*/ 2870620 w 2870620"/>
                <a:gd name="connsiteY2" fmla="*/ 717655 h 717655"/>
                <a:gd name="connsiteX3" fmla="*/ 0 w 2870620"/>
                <a:gd name="connsiteY3" fmla="*/ 717655 h 717655"/>
                <a:gd name="connsiteX4" fmla="*/ 0 w 2870620"/>
                <a:gd name="connsiteY4" fmla="*/ 0 h 717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70620" h="717655">
                  <a:moveTo>
                    <a:pt x="0" y="0"/>
                  </a:moveTo>
                  <a:lnTo>
                    <a:pt x="2870620" y="0"/>
                  </a:lnTo>
                  <a:lnTo>
                    <a:pt x="2870620" y="717655"/>
                  </a:lnTo>
                  <a:lnTo>
                    <a:pt x="0" y="71765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tr-TR" b="1" kern="1200">
                  <a:latin typeface="Times New Roman" panose="02020603050405020304" pitchFamily="18" charset="0"/>
                  <a:cs typeface="Times New Roman" panose="02020603050405020304" pitchFamily="18" charset="0"/>
                </a:rPr>
                <a:t>Yİ-ÜFE</a:t>
              </a:r>
            </a:p>
          </p:txBody>
        </p:sp>
        <p:sp>
          <p:nvSpPr>
            <p:cNvPr id="10" name="Serbest Form: Şekil 9">
              <a:extLst>
                <a:ext uri="{FF2B5EF4-FFF2-40B4-BE49-F238E27FC236}">
                  <a16:creationId xmlns:a16="http://schemas.microsoft.com/office/drawing/2014/main" id="{81FB1FE3-6308-48E3-AB11-065FABA49D34}"/>
                </a:ext>
              </a:extLst>
            </p:cNvPr>
            <p:cNvSpPr/>
            <p:nvPr/>
          </p:nvSpPr>
          <p:spPr>
            <a:xfrm>
              <a:off x="6809937" y="3060249"/>
              <a:ext cx="1076482" cy="1076482"/>
            </a:xfrm>
            <a:custGeom>
              <a:avLst/>
              <a:gdLst>
                <a:gd name="connsiteX0" fmla="*/ 0 w 1076482"/>
                <a:gd name="connsiteY0" fmla="*/ 538241 h 1076482"/>
                <a:gd name="connsiteX1" fmla="*/ 538241 w 1076482"/>
                <a:gd name="connsiteY1" fmla="*/ 0 h 1076482"/>
                <a:gd name="connsiteX2" fmla="*/ 1076482 w 1076482"/>
                <a:gd name="connsiteY2" fmla="*/ 538241 h 1076482"/>
                <a:gd name="connsiteX3" fmla="*/ 538241 w 1076482"/>
                <a:gd name="connsiteY3" fmla="*/ 1076482 h 1076482"/>
                <a:gd name="connsiteX4" fmla="*/ 0 w 1076482"/>
                <a:gd name="connsiteY4" fmla="*/ 538241 h 10764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76482" h="1076482">
                  <a:moveTo>
                    <a:pt x="0" y="538241"/>
                  </a:moveTo>
                  <a:cubicBezTo>
                    <a:pt x="0" y="240979"/>
                    <a:pt x="240979" y="0"/>
                    <a:pt x="538241" y="0"/>
                  </a:cubicBezTo>
                  <a:cubicBezTo>
                    <a:pt x="835503" y="0"/>
                    <a:pt x="1076482" y="240979"/>
                    <a:pt x="1076482" y="538241"/>
                  </a:cubicBezTo>
                  <a:cubicBezTo>
                    <a:pt x="1076482" y="835503"/>
                    <a:pt x="835503" y="1076482"/>
                    <a:pt x="538241" y="1076482"/>
                  </a:cubicBezTo>
                  <a:cubicBezTo>
                    <a:pt x="240979" y="1076482"/>
                    <a:pt x="0" y="835503"/>
                    <a:pt x="0" y="538241"/>
                  </a:cubicBezTo>
                  <a:close/>
                </a:path>
              </a:pathLst>
            </a:cu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txBody>
            <a:bodyPr spcFirstLastPara="0" vert="horz" wrap="square" lIns="177967" tIns="177967" rIns="177967" bIns="177967" numCol="1" spcCol="1270" anchor="ctr" anchorCtr="0">
              <a:noAutofit/>
            </a:bodyPr>
            <a:lstStyle/>
            <a:p>
              <a:pPr marL="0" lvl="0" indent="0" algn="ctr" defTabSz="711200">
                <a:lnSpc>
                  <a:spcPct val="90000"/>
                </a:lnSpc>
                <a:spcBef>
                  <a:spcPct val="0"/>
                </a:spcBef>
                <a:spcAft>
                  <a:spcPct val="35000"/>
                </a:spcAft>
                <a:buNone/>
              </a:pPr>
              <a:r>
                <a:rPr lang="tr-TR" kern="1200">
                  <a:latin typeface="Garamond" panose="02020404030301010803" pitchFamily="18" charset="0"/>
                </a:rPr>
                <a:t>Kanuni Faiz</a:t>
              </a:r>
            </a:p>
          </p:txBody>
        </p:sp>
        <p:sp>
          <p:nvSpPr>
            <p:cNvPr id="11" name="Serbest Form: Şekil 10">
              <a:extLst>
                <a:ext uri="{FF2B5EF4-FFF2-40B4-BE49-F238E27FC236}">
                  <a16:creationId xmlns:a16="http://schemas.microsoft.com/office/drawing/2014/main" id="{EED775A3-F484-4D84-8996-D0B2D05B8750}"/>
                </a:ext>
              </a:extLst>
            </p:cNvPr>
            <p:cNvSpPr/>
            <p:nvPr/>
          </p:nvSpPr>
          <p:spPr>
            <a:xfrm>
              <a:off x="6039654" y="2252648"/>
              <a:ext cx="1076482" cy="1076482"/>
            </a:xfrm>
            <a:custGeom>
              <a:avLst/>
              <a:gdLst>
                <a:gd name="connsiteX0" fmla="*/ 0 w 1076482"/>
                <a:gd name="connsiteY0" fmla="*/ 538241 h 1076482"/>
                <a:gd name="connsiteX1" fmla="*/ 538241 w 1076482"/>
                <a:gd name="connsiteY1" fmla="*/ 0 h 1076482"/>
                <a:gd name="connsiteX2" fmla="*/ 1076482 w 1076482"/>
                <a:gd name="connsiteY2" fmla="*/ 538241 h 1076482"/>
                <a:gd name="connsiteX3" fmla="*/ 538241 w 1076482"/>
                <a:gd name="connsiteY3" fmla="*/ 1076482 h 1076482"/>
                <a:gd name="connsiteX4" fmla="*/ 0 w 1076482"/>
                <a:gd name="connsiteY4" fmla="*/ 538241 h 10764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76482" h="1076482">
                  <a:moveTo>
                    <a:pt x="0" y="538241"/>
                  </a:moveTo>
                  <a:cubicBezTo>
                    <a:pt x="0" y="240979"/>
                    <a:pt x="240979" y="0"/>
                    <a:pt x="538241" y="0"/>
                  </a:cubicBezTo>
                  <a:cubicBezTo>
                    <a:pt x="835503" y="0"/>
                    <a:pt x="1076482" y="240979"/>
                    <a:pt x="1076482" y="538241"/>
                  </a:cubicBezTo>
                  <a:cubicBezTo>
                    <a:pt x="1076482" y="835503"/>
                    <a:pt x="835503" y="1076482"/>
                    <a:pt x="538241" y="1076482"/>
                  </a:cubicBezTo>
                  <a:cubicBezTo>
                    <a:pt x="240979" y="1076482"/>
                    <a:pt x="0" y="835503"/>
                    <a:pt x="0" y="538241"/>
                  </a:cubicBezTo>
                  <a:close/>
                </a:path>
              </a:pathLst>
            </a:cu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3">
                <a:hueOff val="1355300"/>
                <a:satOff val="50000"/>
                <a:lumOff val="-7353"/>
                <a:alphaOff val="0"/>
              </a:schemeClr>
            </a:fillRef>
            <a:effectRef idx="2">
              <a:schemeClr val="accent3">
                <a:hueOff val="1355300"/>
                <a:satOff val="50000"/>
                <a:lumOff val="-7353"/>
                <a:alphaOff val="0"/>
              </a:schemeClr>
            </a:effectRef>
            <a:fontRef idx="minor">
              <a:schemeClr val="lt1"/>
            </a:fontRef>
          </p:style>
          <p:txBody>
            <a:bodyPr spcFirstLastPara="0" vert="horz" wrap="square" lIns="177967" tIns="177967" rIns="177967" bIns="177967" numCol="1" spcCol="1270" anchor="ctr" anchorCtr="0">
              <a:noAutofit/>
            </a:bodyPr>
            <a:lstStyle/>
            <a:p>
              <a:pPr marL="0" lvl="0" indent="0" algn="ctr" defTabSz="711200">
                <a:lnSpc>
                  <a:spcPct val="90000"/>
                </a:lnSpc>
                <a:spcBef>
                  <a:spcPct val="0"/>
                </a:spcBef>
                <a:spcAft>
                  <a:spcPct val="35000"/>
                </a:spcAft>
                <a:buNone/>
              </a:pPr>
              <a:r>
                <a:rPr lang="tr-TR" sz="1700" kern="1200">
                  <a:latin typeface="Times New Roman" panose="02020603050405020304" pitchFamily="18" charset="0"/>
                  <a:cs typeface="Times New Roman" panose="02020603050405020304" pitchFamily="18" charset="0"/>
                </a:rPr>
                <a:t>Gecikme Zammı</a:t>
              </a:r>
            </a:p>
          </p:txBody>
        </p:sp>
        <p:sp>
          <p:nvSpPr>
            <p:cNvPr id="12" name="Serbest Form: Şekil 11">
              <a:extLst>
                <a:ext uri="{FF2B5EF4-FFF2-40B4-BE49-F238E27FC236}">
                  <a16:creationId xmlns:a16="http://schemas.microsoft.com/office/drawing/2014/main" id="{342D6375-53EE-4174-BF1F-D9BCC55B42A0}"/>
                </a:ext>
              </a:extLst>
            </p:cNvPr>
            <p:cNvSpPr/>
            <p:nvPr/>
          </p:nvSpPr>
          <p:spPr>
            <a:xfrm>
              <a:off x="7140059" y="1992379"/>
              <a:ext cx="1076482" cy="1076482"/>
            </a:xfrm>
            <a:custGeom>
              <a:avLst/>
              <a:gdLst>
                <a:gd name="connsiteX0" fmla="*/ 0 w 1076482"/>
                <a:gd name="connsiteY0" fmla="*/ 538241 h 1076482"/>
                <a:gd name="connsiteX1" fmla="*/ 538241 w 1076482"/>
                <a:gd name="connsiteY1" fmla="*/ 0 h 1076482"/>
                <a:gd name="connsiteX2" fmla="*/ 1076482 w 1076482"/>
                <a:gd name="connsiteY2" fmla="*/ 538241 h 1076482"/>
                <a:gd name="connsiteX3" fmla="*/ 538241 w 1076482"/>
                <a:gd name="connsiteY3" fmla="*/ 1076482 h 1076482"/>
                <a:gd name="connsiteX4" fmla="*/ 0 w 1076482"/>
                <a:gd name="connsiteY4" fmla="*/ 538241 h 10764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76482" h="1076482">
                  <a:moveTo>
                    <a:pt x="0" y="538241"/>
                  </a:moveTo>
                  <a:cubicBezTo>
                    <a:pt x="0" y="240979"/>
                    <a:pt x="240979" y="0"/>
                    <a:pt x="538241" y="0"/>
                  </a:cubicBezTo>
                  <a:cubicBezTo>
                    <a:pt x="835503" y="0"/>
                    <a:pt x="1076482" y="240979"/>
                    <a:pt x="1076482" y="538241"/>
                  </a:cubicBezTo>
                  <a:cubicBezTo>
                    <a:pt x="1076482" y="835503"/>
                    <a:pt x="835503" y="1076482"/>
                    <a:pt x="538241" y="1076482"/>
                  </a:cubicBezTo>
                  <a:cubicBezTo>
                    <a:pt x="240979" y="1076482"/>
                    <a:pt x="0" y="835503"/>
                    <a:pt x="0" y="538241"/>
                  </a:cubicBezTo>
                  <a:close/>
                </a:path>
              </a:pathLst>
            </a:cu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3">
                <a:hueOff val="2710599"/>
                <a:satOff val="100000"/>
                <a:lumOff val="-14706"/>
                <a:alphaOff val="0"/>
              </a:schemeClr>
            </a:fillRef>
            <a:effectRef idx="2">
              <a:schemeClr val="accent3">
                <a:hueOff val="2710599"/>
                <a:satOff val="100000"/>
                <a:lumOff val="-14706"/>
                <a:alphaOff val="0"/>
              </a:schemeClr>
            </a:effectRef>
            <a:fontRef idx="minor">
              <a:schemeClr val="lt1"/>
            </a:fontRef>
          </p:style>
          <p:txBody>
            <a:bodyPr spcFirstLastPara="0" vert="horz" wrap="square" lIns="177967" tIns="177967" rIns="177967" bIns="177967" numCol="1" spcCol="1270" anchor="ctr" anchorCtr="0">
              <a:noAutofit/>
            </a:bodyPr>
            <a:lstStyle/>
            <a:p>
              <a:pPr marL="0" lvl="0" indent="0" algn="ctr" defTabSz="711200">
                <a:lnSpc>
                  <a:spcPct val="90000"/>
                </a:lnSpc>
                <a:spcBef>
                  <a:spcPct val="0"/>
                </a:spcBef>
                <a:spcAft>
                  <a:spcPct val="35000"/>
                </a:spcAft>
                <a:buNone/>
              </a:pPr>
              <a:r>
                <a:rPr lang="tr-TR" sz="1700" kern="1200">
                  <a:latin typeface="Times New Roman" panose="02020603050405020304" pitchFamily="18" charset="0"/>
                  <a:cs typeface="Times New Roman" panose="02020603050405020304" pitchFamily="18" charset="0"/>
                </a:rPr>
                <a:t>Gecikme Cezası</a:t>
              </a:r>
            </a:p>
          </p:txBody>
        </p:sp>
        <p:sp>
          <p:nvSpPr>
            <p:cNvPr id="13" name="Şekil 12">
              <a:extLst>
                <a:ext uri="{FF2B5EF4-FFF2-40B4-BE49-F238E27FC236}">
                  <a16:creationId xmlns:a16="http://schemas.microsoft.com/office/drawing/2014/main" id="{08F1768C-29D6-4C8C-BF19-60FF65D3A532}"/>
                </a:ext>
              </a:extLst>
            </p:cNvPr>
            <p:cNvSpPr/>
            <p:nvPr/>
          </p:nvSpPr>
          <p:spPr>
            <a:xfrm>
              <a:off x="5561218" y="1774212"/>
              <a:ext cx="3349056" cy="2679245"/>
            </a:xfrm>
            <a:prstGeom prst="funnel">
              <a:avLst/>
            </a:prstGeom>
            <a:scene3d>
              <a:camera prst="orthographicFront"/>
              <a:lightRig rig="flat" dir="t"/>
            </a:scene3d>
            <a:sp3d extrusionH="12700" prstMaterial="plastic">
              <a:bevelT w="50800" h="50800"/>
            </a:sp3d>
          </p:spPr>
          <p:style>
            <a:lnRef idx="1">
              <a:schemeClr val="accent2">
                <a:hueOff val="0"/>
                <a:satOff val="0"/>
                <a:lumOff val="0"/>
                <a:alphaOff val="0"/>
              </a:schemeClr>
            </a:lnRef>
            <a:fillRef idx="1">
              <a:schemeClr val="lt1">
                <a:alpha val="40000"/>
                <a:hueOff val="0"/>
                <a:satOff val="0"/>
                <a:lumOff val="0"/>
                <a:alphaOff val="0"/>
              </a:schemeClr>
            </a:fillRef>
            <a:effectRef idx="2">
              <a:schemeClr val="lt1">
                <a:alpha val="40000"/>
                <a:hueOff val="0"/>
                <a:satOff val="0"/>
                <a:lumOff val="0"/>
                <a:alphaOff val="0"/>
              </a:schemeClr>
            </a:effectRef>
            <a:fontRef idx="minor">
              <a:schemeClr val="dk1">
                <a:hueOff val="0"/>
                <a:satOff val="0"/>
                <a:lumOff val="0"/>
                <a:alphaOff val="0"/>
              </a:schemeClr>
            </a:fontRef>
          </p:style>
          <p:txBody>
            <a:bodyPr/>
            <a:lstStyle/>
            <a:p>
              <a:endParaRPr lang="tr-TR"/>
            </a:p>
          </p:txBody>
        </p:sp>
      </p:grpSp>
    </p:spTree>
    <p:extLst>
      <p:ext uri="{BB962C8B-B14F-4D97-AF65-F5344CB8AC3E}">
        <p14:creationId xmlns:p14="http://schemas.microsoft.com/office/powerpoint/2010/main" val="3771421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çerik Yer Tutucusu 3">
            <a:extLst>
              <a:ext uri="{FF2B5EF4-FFF2-40B4-BE49-F238E27FC236}">
                <a16:creationId xmlns:a16="http://schemas.microsoft.com/office/drawing/2014/main" id="{3000DA19-34BC-4A50-A3F6-674AE0677E45}"/>
              </a:ext>
            </a:extLst>
          </p:cNvPr>
          <p:cNvSpPr txBox="1">
            <a:spLocks/>
          </p:cNvSpPr>
          <p:nvPr/>
        </p:nvSpPr>
        <p:spPr>
          <a:xfrm>
            <a:off x="799249" y="1300402"/>
            <a:ext cx="7547797" cy="4920481"/>
          </a:xfrm>
          <a:prstGeom prst="rect">
            <a:avLst/>
          </a:prstGeom>
        </p:spPr>
        <p:txBody>
          <a:bodyPr vert="horz" lIns="91440" tIns="45720" rIns="91440" bIns="45720" rtlCol="0" anchor="t">
            <a:noAutofit/>
          </a:bodyPr>
          <a:lstStyle>
            <a:lvl1pPr marL="171450" indent="-171450" algn="l" defTabSz="685800" rtl="0" eaLnBrk="1" latinLnBrk="0" hangingPunct="1">
              <a:lnSpc>
                <a:spcPct val="90000"/>
              </a:lnSpc>
              <a:spcBef>
                <a:spcPts val="750"/>
              </a:spcBef>
              <a:buClr>
                <a:schemeClr val="accent5">
                  <a:lumMod val="75000"/>
                </a:schemeClr>
              </a:buClr>
              <a:buFont typeface="Wingdings" panose="05000000000000000000" pitchFamily="2" charset="2"/>
              <a:buChar char="Ø"/>
              <a:defRPr sz="2000" kern="1200">
                <a:solidFill>
                  <a:schemeClr val="tx1"/>
                </a:solidFill>
                <a:latin typeface="Cambria" panose="02040503050406030204" pitchFamily="18" charset="0"/>
                <a:ea typeface="Cambria" panose="02040503050406030204" pitchFamily="18" charset="0"/>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defTabSz="914400">
              <a:lnSpc>
                <a:spcPct val="115000"/>
              </a:lnSpc>
              <a:buClrTx/>
            </a:pPr>
            <a:r>
              <a:rPr lang="tr-TR" sz="2400" b="1">
                <a:latin typeface="Times New Roman" panose="02020603050405020304" pitchFamily="18" charset="0"/>
                <a:cs typeface="Times New Roman" panose="02020603050405020304" pitchFamily="18" charset="0"/>
              </a:rPr>
              <a:t>Peşin Ödeme Avantajı:</a:t>
            </a:r>
          </a:p>
          <a:p>
            <a:pPr lvl="1" algn="just" defTabSz="914400">
              <a:lnSpc>
                <a:spcPct val="115000"/>
              </a:lnSpc>
              <a:buFont typeface="Wingdings" panose="05000000000000000000" pitchFamily="2" charset="2"/>
              <a:buChar char="§"/>
            </a:pPr>
            <a:r>
              <a:rPr lang="tr-TR" sz="2400">
                <a:latin typeface="Times New Roman" panose="02020603050405020304" pitchFamily="18" charset="0"/>
                <a:cs typeface="Times New Roman" panose="02020603050405020304" pitchFamily="18" charset="0"/>
              </a:rPr>
              <a:t> Prim aslının ve prim aslına uygulanan Yİ-ÜFE’nin % 10’unun en son 1.11.2021 tarihinde veya geç ödeme zammıyla birlikte 30.11.2021 tarihinde peşin ödenmesi halinde, %90 Yİ-ÜFE silinecektir.</a:t>
            </a:r>
          </a:p>
          <a:p>
            <a:pPr algn="just" defTabSz="914400">
              <a:lnSpc>
                <a:spcPct val="115000"/>
              </a:lnSpc>
              <a:buClrTx/>
            </a:pPr>
            <a:r>
              <a:rPr lang="tr-TR" sz="2400" b="1">
                <a:latin typeface="Times New Roman" panose="02020603050405020304" pitchFamily="18" charset="0"/>
                <a:cs typeface="Times New Roman" panose="02020603050405020304" pitchFamily="18" charset="0"/>
              </a:rPr>
              <a:t>2 Taksitle Ödeme Avantajı:</a:t>
            </a:r>
          </a:p>
          <a:p>
            <a:pPr lvl="1" algn="just" defTabSz="914400">
              <a:lnSpc>
                <a:spcPct val="115000"/>
              </a:lnSpc>
              <a:buFont typeface="Wingdings" panose="05000000000000000000" pitchFamily="2" charset="2"/>
              <a:buChar char="§"/>
            </a:pPr>
            <a:r>
              <a:rPr lang="tr-TR" sz="2400">
                <a:latin typeface="Times New Roman" panose="02020603050405020304" pitchFamily="18" charset="0"/>
                <a:cs typeface="Times New Roman" panose="02020603050405020304" pitchFamily="18" charset="0"/>
              </a:rPr>
              <a:t>İlk taksitin süresinde ve tam ödenmesi şartıyla prim aslının ve prim aslına uygulanan Yİ-ÜFE’nin %50’sinin en son 31.12.2021 tarihinde peşin ödenmesi halinde, %50 Yİ-ÜFE silinecektir. </a:t>
            </a:r>
          </a:p>
        </p:txBody>
      </p:sp>
      <p:grpSp>
        <p:nvGrpSpPr>
          <p:cNvPr id="7" name="Grup 6">
            <a:extLst>
              <a:ext uri="{FF2B5EF4-FFF2-40B4-BE49-F238E27FC236}">
                <a16:creationId xmlns:a16="http://schemas.microsoft.com/office/drawing/2014/main" id="{E397312F-05B2-4140-91A0-6D006703FFFA}"/>
              </a:ext>
            </a:extLst>
          </p:cNvPr>
          <p:cNvGrpSpPr/>
          <p:nvPr/>
        </p:nvGrpSpPr>
        <p:grpSpPr>
          <a:xfrm>
            <a:off x="5025004" y="628728"/>
            <a:ext cx="4840856" cy="3461268"/>
            <a:chOff x="1860351" y="1698365"/>
            <a:chExt cx="5423297" cy="3461268"/>
          </a:xfrm>
        </p:grpSpPr>
        <p:sp>
          <p:nvSpPr>
            <p:cNvPr id="9" name="Serbest Form: Şekil 8">
              <a:extLst>
                <a:ext uri="{FF2B5EF4-FFF2-40B4-BE49-F238E27FC236}">
                  <a16:creationId xmlns:a16="http://schemas.microsoft.com/office/drawing/2014/main" id="{3A095AC6-E82E-4077-985F-F209F6362805}"/>
                </a:ext>
              </a:extLst>
            </p:cNvPr>
            <p:cNvSpPr/>
            <p:nvPr/>
          </p:nvSpPr>
          <p:spPr>
            <a:xfrm>
              <a:off x="5602426" y="1698365"/>
              <a:ext cx="1681222" cy="903882"/>
            </a:xfrm>
            <a:custGeom>
              <a:avLst/>
              <a:gdLst>
                <a:gd name="connsiteX0" fmla="*/ 0 w 1681222"/>
                <a:gd name="connsiteY0" fmla="*/ 0 h 903882"/>
                <a:gd name="connsiteX1" fmla="*/ 1681222 w 1681222"/>
                <a:gd name="connsiteY1" fmla="*/ 0 h 903882"/>
                <a:gd name="connsiteX2" fmla="*/ 1681222 w 1681222"/>
                <a:gd name="connsiteY2" fmla="*/ 903882 h 903882"/>
                <a:gd name="connsiteX3" fmla="*/ 0 w 1681222"/>
                <a:gd name="connsiteY3" fmla="*/ 903882 h 903882"/>
                <a:gd name="connsiteX4" fmla="*/ 0 w 1681222"/>
                <a:gd name="connsiteY4" fmla="*/ 0 h 9038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1222" h="903882">
                  <a:moveTo>
                    <a:pt x="0" y="0"/>
                  </a:moveTo>
                  <a:lnTo>
                    <a:pt x="1681222" y="0"/>
                  </a:lnTo>
                  <a:lnTo>
                    <a:pt x="1681222" y="903882"/>
                  </a:lnTo>
                  <a:lnTo>
                    <a:pt x="0" y="903882"/>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endParaRPr lang="tr-TR" sz="1600" kern="1200"/>
            </a:p>
          </p:txBody>
        </p:sp>
        <p:sp>
          <p:nvSpPr>
            <p:cNvPr id="10" name="Serbest Form: Şekil 9">
              <a:extLst>
                <a:ext uri="{FF2B5EF4-FFF2-40B4-BE49-F238E27FC236}">
                  <a16:creationId xmlns:a16="http://schemas.microsoft.com/office/drawing/2014/main" id="{10DE54FA-CE14-448F-BDC0-AC75B29742E1}"/>
                </a:ext>
              </a:extLst>
            </p:cNvPr>
            <p:cNvSpPr/>
            <p:nvPr/>
          </p:nvSpPr>
          <p:spPr>
            <a:xfrm>
              <a:off x="1860351" y="2977058"/>
              <a:ext cx="1626989" cy="903882"/>
            </a:xfrm>
            <a:custGeom>
              <a:avLst/>
              <a:gdLst>
                <a:gd name="connsiteX0" fmla="*/ 0 w 1626989"/>
                <a:gd name="connsiteY0" fmla="*/ 0 h 903882"/>
                <a:gd name="connsiteX1" fmla="*/ 1626989 w 1626989"/>
                <a:gd name="connsiteY1" fmla="*/ 0 h 903882"/>
                <a:gd name="connsiteX2" fmla="*/ 1626989 w 1626989"/>
                <a:gd name="connsiteY2" fmla="*/ 903882 h 903882"/>
                <a:gd name="connsiteX3" fmla="*/ 0 w 1626989"/>
                <a:gd name="connsiteY3" fmla="*/ 903882 h 903882"/>
                <a:gd name="connsiteX4" fmla="*/ 0 w 1626989"/>
                <a:gd name="connsiteY4" fmla="*/ 0 h 9038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6989" h="903882">
                  <a:moveTo>
                    <a:pt x="0" y="0"/>
                  </a:moveTo>
                  <a:lnTo>
                    <a:pt x="1626989" y="0"/>
                  </a:lnTo>
                  <a:lnTo>
                    <a:pt x="1626989" y="903882"/>
                  </a:lnTo>
                  <a:lnTo>
                    <a:pt x="0" y="903882"/>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0960" tIns="60960" rIns="60960" bIns="60960" numCol="1" spcCol="1270" anchor="ctr" anchorCtr="0">
              <a:noAutofit/>
            </a:bodyPr>
            <a:lstStyle/>
            <a:p>
              <a:pPr marL="0" lvl="0" indent="0" algn="r" defTabSz="711200">
                <a:lnSpc>
                  <a:spcPct val="90000"/>
                </a:lnSpc>
                <a:spcBef>
                  <a:spcPct val="0"/>
                </a:spcBef>
                <a:spcAft>
                  <a:spcPct val="35000"/>
                </a:spcAft>
                <a:buNone/>
              </a:pPr>
              <a:endParaRPr lang="tr-TR" sz="1600" kern="1200"/>
            </a:p>
          </p:txBody>
        </p:sp>
        <p:sp>
          <p:nvSpPr>
            <p:cNvPr id="12" name="Serbest Form: Şekil 11">
              <a:extLst>
                <a:ext uri="{FF2B5EF4-FFF2-40B4-BE49-F238E27FC236}">
                  <a16:creationId xmlns:a16="http://schemas.microsoft.com/office/drawing/2014/main" id="{6FD70CF5-5397-48CF-BEBA-7CB4D93D565A}"/>
                </a:ext>
              </a:extLst>
            </p:cNvPr>
            <p:cNvSpPr/>
            <p:nvPr/>
          </p:nvSpPr>
          <p:spPr>
            <a:xfrm>
              <a:off x="5602426" y="4255751"/>
              <a:ext cx="1681222" cy="903882"/>
            </a:xfrm>
            <a:custGeom>
              <a:avLst/>
              <a:gdLst>
                <a:gd name="connsiteX0" fmla="*/ 0 w 1681222"/>
                <a:gd name="connsiteY0" fmla="*/ 0 h 903882"/>
                <a:gd name="connsiteX1" fmla="*/ 1681222 w 1681222"/>
                <a:gd name="connsiteY1" fmla="*/ 0 h 903882"/>
                <a:gd name="connsiteX2" fmla="*/ 1681222 w 1681222"/>
                <a:gd name="connsiteY2" fmla="*/ 903882 h 903882"/>
                <a:gd name="connsiteX3" fmla="*/ 0 w 1681222"/>
                <a:gd name="connsiteY3" fmla="*/ 903882 h 903882"/>
                <a:gd name="connsiteX4" fmla="*/ 0 w 1681222"/>
                <a:gd name="connsiteY4" fmla="*/ 0 h 9038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1222" h="903882">
                  <a:moveTo>
                    <a:pt x="0" y="0"/>
                  </a:moveTo>
                  <a:lnTo>
                    <a:pt x="1681222" y="0"/>
                  </a:lnTo>
                  <a:lnTo>
                    <a:pt x="1681222" y="903882"/>
                  </a:lnTo>
                  <a:lnTo>
                    <a:pt x="0" y="903882"/>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endParaRPr lang="tr-TR" sz="1600" kern="1200"/>
            </a:p>
            <a:p>
              <a:pPr marL="0" lvl="0" indent="0" algn="l" defTabSz="711200">
                <a:lnSpc>
                  <a:spcPct val="90000"/>
                </a:lnSpc>
                <a:spcBef>
                  <a:spcPct val="0"/>
                </a:spcBef>
                <a:spcAft>
                  <a:spcPct val="35000"/>
                </a:spcAft>
                <a:buNone/>
              </a:pPr>
              <a:endParaRPr lang="tr-TR" sz="1600" kern="1200"/>
            </a:p>
          </p:txBody>
        </p:sp>
      </p:grpSp>
      <p:sp>
        <p:nvSpPr>
          <p:cNvPr id="13" name="Serbest Form: Şekil 12">
            <a:extLst>
              <a:ext uri="{FF2B5EF4-FFF2-40B4-BE49-F238E27FC236}">
                <a16:creationId xmlns:a16="http://schemas.microsoft.com/office/drawing/2014/main" id="{83D68B37-1E7F-4CF9-811C-682D9CB8713D}"/>
              </a:ext>
            </a:extLst>
          </p:cNvPr>
          <p:cNvSpPr/>
          <p:nvPr/>
        </p:nvSpPr>
        <p:spPr>
          <a:xfrm>
            <a:off x="9051721" y="1381607"/>
            <a:ext cx="1904822" cy="2133379"/>
          </a:xfrm>
          <a:custGeom>
            <a:avLst/>
            <a:gdLst>
              <a:gd name="connsiteX0" fmla="*/ 0 w 1506471"/>
              <a:gd name="connsiteY0" fmla="*/ 655315 h 1310630"/>
              <a:gd name="connsiteX1" fmla="*/ 327658 w 1506471"/>
              <a:gd name="connsiteY1" fmla="*/ 0 h 1310630"/>
              <a:gd name="connsiteX2" fmla="*/ 1178814 w 1506471"/>
              <a:gd name="connsiteY2" fmla="*/ 0 h 1310630"/>
              <a:gd name="connsiteX3" fmla="*/ 1506471 w 1506471"/>
              <a:gd name="connsiteY3" fmla="*/ 655315 h 1310630"/>
              <a:gd name="connsiteX4" fmla="*/ 1178814 w 1506471"/>
              <a:gd name="connsiteY4" fmla="*/ 1310630 h 1310630"/>
              <a:gd name="connsiteX5" fmla="*/ 327658 w 1506471"/>
              <a:gd name="connsiteY5" fmla="*/ 1310630 h 1310630"/>
              <a:gd name="connsiteX6" fmla="*/ 0 w 1506471"/>
              <a:gd name="connsiteY6" fmla="*/ 655315 h 13106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06471" h="1310630">
                <a:moveTo>
                  <a:pt x="753236" y="0"/>
                </a:moveTo>
                <a:lnTo>
                  <a:pt x="1506470" y="285063"/>
                </a:lnTo>
                <a:lnTo>
                  <a:pt x="1506470" y="1025568"/>
                </a:lnTo>
                <a:lnTo>
                  <a:pt x="753236" y="1310630"/>
                </a:lnTo>
                <a:lnTo>
                  <a:pt x="1" y="1025568"/>
                </a:lnTo>
                <a:lnTo>
                  <a:pt x="1" y="285063"/>
                </a:lnTo>
                <a:lnTo>
                  <a:pt x="753236" y="0"/>
                </a:lnTo>
                <a:close/>
              </a:path>
            </a:pathLst>
          </a:custGeom>
          <a:solidFill>
            <a:schemeClr val="accent2">
              <a:lumMod val="60000"/>
              <a:lumOff val="40000"/>
            </a:schemeClr>
          </a:solidFill>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txBody>
          <a:bodyPr spcFirstLastPara="0" vert="horz" wrap="square" lIns="265200" tIns="295719" rIns="265201" bIns="295718" numCol="1" spcCol="1270" anchor="ctr" anchorCtr="0">
            <a:noAutofit/>
          </a:bodyPr>
          <a:lstStyle/>
          <a:p>
            <a:pPr marL="0" lvl="0" indent="0" algn="ctr" defTabSz="711200">
              <a:lnSpc>
                <a:spcPct val="90000"/>
              </a:lnSpc>
              <a:spcBef>
                <a:spcPct val="0"/>
              </a:spcBef>
              <a:spcAft>
                <a:spcPct val="35000"/>
              </a:spcAft>
              <a:buNone/>
            </a:pPr>
            <a:r>
              <a:rPr lang="tr-TR" sz="2000" b="1" kern="1200">
                <a:solidFill>
                  <a:schemeClr val="tx1"/>
                </a:solidFill>
                <a:latin typeface="Times New Roman" panose="02020603050405020304" pitchFamily="18" charset="0"/>
                <a:cs typeface="Times New Roman" panose="02020603050405020304" pitchFamily="18" charset="0"/>
              </a:rPr>
              <a:t>Yİ-ÜFE’nin %90’ı silinecek            </a:t>
            </a:r>
          </a:p>
        </p:txBody>
      </p:sp>
      <p:sp>
        <p:nvSpPr>
          <p:cNvPr id="14" name="Serbest Form: Şekil 13">
            <a:extLst>
              <a:ext uri="{FF2B5EF4-FFF2-40B4-BE49-F238E27FC236}">
                <a16:creationId xmlns:a16="http://schemas.microsoft.com/office/drawing/2014/main" id="{208FFD3E-2BB1-4FA8-ABA7-4DC47F0C6372}"/>
              </a:ext>
            </a:extLst>
          </p:cNvPr>
          <p:cNvSpPr/>
          <p:nvPr/>
        </p:nvSpPr>
        <p:spPr>
          <a:xfrm>
            <a:off x="9047641" y="3831671"/>
            <a:ext cx="1904822" cy="2133379"/>
          </a:xfrm>
          <a:custGeom>
            <a:avLst/>
            <a:gdLst>
              <a:gd name="connsiteX0" fmla="*/ 0 w 1506471"/>
              <a:gd name="connsiteY0" fmla="*/ 655315 h 1310630"/>
              <a:gd name="connsiteX1" fmla="*/ 327658 w 1506471"/>
              <a:gd name="connsiteY1" fmla="*/ 0 h 1310630"/>
              <a:gd name="connsiteX2" fmla="*/ 1178814 w 1506471"/>
              <a:gd name="connsiteY2" fmla="*/ 0 h 1310630"/>
              <a:gd name="connsiteX3" fmla="*/ 1506471 w 1506471"/>
              <a:gd name="connsiteY3" fmla="*/ 655315 h 1310630"/>
              <a:gd name="connsiteX4" fmla="*/ 1178814 w 1506471"/>
              <a:gd name="connsiteY4" fmla="*/ 1310630 h 1310630"/>
              <a:gd name="connsiteX5" fmla="*/ 327658 w 1506471"/>
              <a:gd name="connsiteY5" fmla="*/ 1310630 h 1310630"/>
              <a:gd name="connsiteX6" fmla="*/ 0 w 1506471"/>
              <a:gd name="connsiteY6" fmla="*/ 655315 h 13106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06471" h="1310630">
                <a:moveTo>
                  <a:pt x="753236" y="0"/>
                </a:moveTo>
                <a:lnTo>
                  <a:pt x="1506470" y="285063"/>
                </a:lnTo>
                <a:lnTo>
                  <a:pt x="1506470" y="1025568"/>
                </a:lnTo>
                <a:lnTo>
                  <a:pt x="753236" y="1310630"/>
                </a:lnTo>
                <a:lnTo>
                  <a:pt x="1" y="1025568"/>
                </a:lnTo>
                <a:lnTo>
                  <a:pt x="1" y="285063"/>
                </a:lnTo>
                <a:lnTo>
                  <a:pt x="753236" y="0"/>
                </a:lnTo>
                <a:close/>
              </a:path>
            </a:pathLst>
          </a:custGeom>
          <a:solidFill>
            <a:schemeClr val="accent3"/>
          </a:solidFill>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6">
              <a:hueOff val="0"/>
              <a:satOff val="0"/>
              <a:lumOff val="0"/>
              <a:alphaOff val="0"/>
            </a:schemeClr>
          </a:fillRef>
          <a:effectRef idx="2">
            <a:schemeClr val="accent6">
              <a:hueOff val="0"/>
              <a:satOff val="0"/>
              <a:lumOff val="0"/>
              <a:alphaOff val="0"/>
            </a:schemeClr>
          </a:effectRef>
          <a:fontRef idx="minor">
            <a:schemeClr val="lt1"/>
          </a:fontRef>
        </p:style>
        <p:txBody>
          <a:bodyPr spcFirstLastPara="0" vert="horz" wrap="square" lIns="265200" tIns="295719" rIns="265201" bIns="295718" numCol="1" spcCol="1270" anchor="ctr" anchorCtr="0">
            <a:noAutofit/>
          </a:bodyPr>
          <a:lstStyle/>
          <a:p>
            <a:pPr marL="0" lvl="0" indent="0" algn="ctr" defTabSz="711200">
              <a:lnSpc>
                <a:spcPct val="90000"/>
              </a:lnSpc>
              <a:spcBef>
                <a:spcPct val="0"/>
              </a:spcBef>
              <a:spcAft>
                <a:spcPct val="35000"/>
              </a:spcAft>
              <a:buNone/>
            </a:pPr>
            <a:r>
              <a:rPr lang="tr-TR" sz="2000" b="1" kern="1200">
                <a:solidFill>
                  <a:schemeClr val="tx1"/>
                </a:solidFill>
                <a:latin typeface="Times New Roman" panose="02020603050405020304" pitchFamily="18" charset="0"/>
                <a:cs typeface="Times New Roman" panose="02020603050405020304" pitchFamily="18" charset="0"/>
              </a:rPr>
              <a:t>Yİ-ÜFE’nin %50’si silinecek</a:t>
            </a:r>
          </a:p>
        </p:txBody>
      </p:sp>
      <p:sp>
        <p:nvSpPr>
          <p:cNvPr id="16" name="Unvan 1">
            <a:extLst>
              <a:ext uri="{FF2B5EF4-FFF2-40B4-BE49-F238E27FC236}">
                <a16:creationId xmlns:a16="http://schemas.microsoft.com/office/drawing/2014/main" id="{2B7F2BBA-443A-4835-AC6C-13EF09BE3237}"/>
              </a:ext>
            </a:extLst>
          </p:cNvPr>
          <p:cNvSpPr txBox="1">
            <a:spLocks/>
          </p:cNvSpPr>
          <p:nvPr/>
        </p:nvSpPr>
        <p:spPr>
          <a:xfrm>
            <a:off x="3826806" y="123043"/>
            <a:ext cx="8144284" cy="50598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sz="2800" b="1">
                <a:solidFill>
                  <a:schemeClr val="bg1"/>
                </a:solidFill>
                <a:latin typeface="Times New Roman" panose="02020603050405020304" pitchFamily="18" charset="0"/>
                <a:cs typeface="Times New Roman" panose="02020603050405020304" pitchFamily="18" charset="0"/>
              </a:rPr>
              <a:t>PEŞİN ve İKİ TAKSİTTE ÖDEMENİN AVANTAJI</a:t>
            </a:r>
          </a:p>
        </p:txBody>
      </p:sp>
    </p:spTree>
    <p:extLst>
      <p:ext uri="{BB962C8B-B14F-4D97-AF65-F5344CB8AC3E}">
        <p14:creationId xmlns:p14="http://schemas.microsoft.com/office/powerpoint/2010/main" val="317485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Metin kutusu 14"/>
          <p:cNvSpPr txBox="1"/>
          <p:nvPr/>
        </p:nvSpPr>
        <p:spPr>
          <a:xfrm>
            <a:off x="4740167" y="1969252"/>
            <a:ext cx="184731" cy="369332"/>
          </a:xfrm>
          <a:prstGeom prst="rect">
            <a:avLst/>
          </a:prstGeom>
          <a:noFill/>
        </p:spPr>
        <p:txBody>
          <a:bodyPr wrap="none" rtlCol="0">
            <a:spAutoFit/>
          </a:bodyPr>
          <a:lstStyle/>
          <a:p>
            <a:endParaRPr lang="tr-TR">
              <a:latin typeface="Times New Roman" panose="02020603050405020304" pitchFamily="18" charset="0"/>
              <a:cs typeface="Times New Roman" panose="02020603050405020304" pitchFamily="18" charset="0"/>
            </a:endParaRPr>
          </a:p>
        </p:txBody>
      </p:sp>
      <p:sp>
        <p:nvSpPr>
          <p:cNvPr id="7" name="Unvan 1">
            <a:extLst>
              <a:ext uri="{FF2B5EF4-FFF2-40B4-BE49-F238E27FC236}">
                <a16:creationId xmlns:a16="http://schemas.microsoft.com/office/drawing/2014/main" id="{4BA87A5E-290C-402A-900D-6BFCCB49DAF8}"/>
              </a:ext>
            </a:extLst>
          </p:cNvPr>
          <p:cNvSpPr txBox="1">
            <a:spLocks/>
          </p:cNvSpPr>
          <p:nvPr/>
        </p:nvSpPr>
        <p:spPr>
          <a:xfrm>
            <a:off x="4354243" y="0"/>
            <a:ext cx="7432282" cy="662290"/>
          </a:xfrm>
          <a:prstGeom prst="rect">
            <a:avLst/>
          </a:prstGeom>
        </p:spPr>
        <p:txBody>
          <a:bodyPr vert="horz" lIns="91440" tIns="45720" rIns="91440" bIns="45720" rtlCol="0" anchor="ctr">
            <a:noAutofit/>
          </a:bodyPr>
          <a:lstStyle>
            <a:lvl1pPr algn="r" defTabSz="685800" rtl="0" eaLnBrk="1" latinLnBrk="0" hangingPunct="1">
              <a:lnSpc>
                <a:spcPct val="90000"/>
              </a:lnSpc>
              <a:spcBef>
                <a:spcPct val="0"/>
              </a:spcBef>
              <a:buNone/>
              <a:defRPr sz="2800" b="1" kern="1200" baseline="0">
                <a:solidFill>
                  <a:schemeClr val="bg1"/>
                </a:solidFill>
                <a:latin typeface="Cambria" panose="02040503050406030204" pitchFamily="18" charset="0"/>
                <a:ea typeface="Cambria" panose="02040503050406030204" pitchFamily="18" charset="0"/>
                <a:cs typeface="Times New Roman" panose="02020603050405020304" pitchFamily="18" charset="0"/>
              </a:defRPr>
            </a:lvl1pPr>
          </a:lstStyle>
          <a:p>
            <a:pPr marL="0" marR="0" lvl="0" indent="0" algn="r" defTabSz="685800" rtl="0" eaLnBrk="1" fontAlgn="auto" latinLnBrk="0" hangingPunct="1">
              <a:lnSpc>
                <a:spcPct val="90000"/>
              </a:lnSpc>
              <a:spcBef>
                <a:spcPct val="0"/>
              </a:spcBef>
              <a:spcAft>
                <a:spcPts val="0"/>
              </a:spcAft>
              <a:buClrTx/>
              <a:buSzTx/>
              <a:buFontTx/>
              <a:buNone/>
              <a:tabLst/>
              <a:defRPr/>
            </a:pPr>
            <a:r>
              <a:rPr kumimoji="0" lang="tr-TR" sz="2600" b="1" i="0" u="none" strike="noStrike" kern="1200" cap="none" spc="0" normalizeH="0" baseline="0" noProof="0">
                <a:ln>
                  <a:noFill/>
                </a:ln>
                <a:solidFill>
                  <a:sysClr val="window" lastClr="FFFFFF"/>
                </a:solidFill>
                <a:effectLst/>
                <a:uLnTx/>
                <a:uFillTx/>
                <a:latin typeface="Times New Roman"/>
                <a:ea typeface="Cambria"/>
                <a:cs typeface="Times New Roman"/>
              </a:rPr>
              <a:t>YAPILANDIRMA İLE ELDE EDİLEBİLECEK İNDİRİM İMKANI</a:t>
            </a:r>
            <a:endParaRPr lang="tr-TR" sz="2600" b="1" i="0" u="none" strike="noStrike" kern="1200" cap="none" spc="0" baseline="0" noProof="0">
              <a:solidFill>
                <a:sysClr val="window" lastClr="FFFFFF"/>
              </a:solidFill>
              <a:latin typeface="Times New Roman"/>
              <a:ea typeface="Cambria"/>
              <a:cs typeface="Times New Roman"/>
            </a:endParaRPr>
          </a:p>
        </p:txBody>
      </p:sp>
      <p:graphicFrame>
        <p:nvGraphicFramePr>
          <p:cNvPr id="2" name="Tablo 1">
            <a:extLst>
              <a:ext uri="{FF2B5EF4-FFF2-40B4-BE49-F238E27FC236}">
                <a16:creationId xmlns:a16="http://schemas.microsoft.com/office/drawing/2014/main" id="{6DD077FF-5383-46F3-8B9B-AB8C0163F68C}"/>
              </a:ext>
            </a:extLst>
          </p:cNvPr>
          <p:cNvGraphicFramePr>
            <a:graphicFrameLocks noGrp="1"/>
          </p:cNvGraphicFramePr>
          <p:nvPr>
            <p:extLst>
              <p:ext uri="{D42A27DB-BD31-4B8C-83A1-F6EECF244321}">
                <p14:modId xmlns:p14="http://schemas.microsoft.com/office/powerpoint/2010/main" val="1016843538"/>
              </p:ext>
            </p:extLst>
          </p:nvPr>
        </p:nvGraphicFramePr>
        <p:xfrm>
          <a:off x="385894" y="1171100"/>
          <a:ext cx="11400631" cy="4832600"/>
        </p:xfrm>
        <a:graphic>
          <a:graphicData uri="http://schemas.openxmlformats.org/drawingml/2006/table">
            <a:tbl>
              <a:tblPr firstRow="1" bandRow="1">
                <a:tableStyleId>{5C22544A-7EE6-4342-B048-85BDC9FD1C3A}</a:tableStyleId>
              </a:tblPr>
              <a:tblGrid>
                <a:gridCol w="930291">
                  <a:extLst>
                    <a:ext uri="{9D8B030D-6E8A-4147-A177-3AD203B41FA5}">
                      <a16:colId xmlns:a16="http://schemas.microsoft.com/office/drawing/2014/main" val="1390525856"/>
                    </a:ext>
                  </a:extLst>
                </a:gridCol>
                <a:gridCol w="799694">
                  <a:extLst>
                    <a:ext uri="{9D8B030D-6E8A-4147-A177-3AD203B41FA5}">
                      <a16:colId xmlns:a16="http://schemas.microsoft.com/office/drawing/2014/main" val="1849305461"/>
                    </a:ext>
                  </a:extLst>
                </a:gridCol>
                <a:gridCol w="1060888">
                  <a:extLst>
                    <a:ext uri="{9D8B030D-6E8A-4147-A177-3AD203B41FA5}">
                      <a16:colId xmlns:a16="http://schemas.microsoft.com/office/drawing/2014/main" val="327024481"/>
                    </a:ext>
                  </a:extLst>
                </a:gridCol>
                <a:gridCol w="930291">
                  <a:extLst>
                    <a:ext uri="{9D8B030D-6E8A-4147-A177-3AD203B41FA5}">
                      <a16:colId xmlns:a16="http://schemas.microsoft.com/office/drawing/2014/main" val="1348189619"/>
                    </a:ext>
                  </a:extLst>
                </a:gridCol>
                <a:gridCol w="1429676">
                  <a:extLst>
                    <a:ext uri="{9D8B030D-6E8A-4147-A177-3AD203B41FA5}">
                      <a16:colId xmlns:a16="http://schemas.microsoft.com/office/drawing/2014/main" val="2184406017"/>
                    </a:ext>
                  </a:extLst>
                </a:gridCol>
                <a:gridCol w="1317072">
                  <a:extLst>
                    <a:ext uri="{9D8B030D-6E8A-4147-A177-3AD203B41FA5}">
                      <a16:colId xmlns:a16="http://schemas.microsoft.com/office/drawing/2014/main" val="2321943311"/>
                    </a:ext>
                  </a:extLst>
                </a:gridCol>
                <a:gridCol w="971757">
                  <a:extLst>
                    <a:ext uri="{9D8B030D-6E8A-4147-A177-3AD203B41FA5}">
                      <a16:colId xmlns:a16="http://schemas.microsoft.com/office/drawing/2014/main" val="1673340239"/>
                    </a:ext>
                  </a:extLst>
                </a:gridCol>
                <a:gridCol w="823507">
                  <a:extLst>
                    <a:ext uri="{9D8B030D-6E8A-4147-A177-3AD203B41FA5}">
                      <a16:colId xmlns:a16="http://schemas.microsoft.com/office/drawing/2014/main" val="4005881739"/>
                    </a:ext>
                  </a:extLst>
                </a:gridCol>
                <a:gridCol w="930291">
                  <a:extLst>
                    <a:ext uri="{9D8B030D-6E8A-4147-A177-3AD203B41FA5}">
                      <a16:colId xmlns:a16="http://schemas.microsoft.com/office/drawing/2014/main" val="403097226"/>
                    </a:ext>
                  </a:extLst>
                </a:gridCol>
                <a:gridCol w="1240390">
                  <a:extLst>
                    <a:ext uri="{9D8B030D-6E8A-4147-A177-3AD203B41FA5}">
                      <a16:colId xmlns:a16="http://schemas.microsoft.com/office/drawing/2014/main" val="3676651398"/>
                    </a:ext>
                  </a:extLst>
                </a:gridCol>
                <a:gridCol w="966774">
                  <a:extLst>
                    <a:ext uri="{9D8B030D-6E8A-4147-A177-3AD203B41FA5}">
                      <a16:colId xmlns:a16="http://schemas.microsoft.com/office/drawing/2014/main" val="2010829383"/>
                    </a:ext>
                  </a:extLst>
                </a:gridCol>
              </a:tblGrid>
              <a:tr h="1133797">
                <a:tc>
                  <a:txBody>
                    <a:bodyPr/>
                    <a:lstStyle/>
                    <a:p>
                      <a:pPr algn="ctr" fontAlgn="ctr"/>
                      <a:r>
                        <a:rPr lang="tr-TR" sz="1500" u="none" strike="noStrike">
                          <a:effectLst/>
                          <a:latin typeface="Times New Roman" panose="02020603050405020304" pitchFamily="18" charset="0"/>
                          <a:cs typeface="Times New Roman" panose="02020603050405020304" pitchFamily="18" charset="0"/>
                        </a:rPr>
                        <a:t>YIL​</a:t>
                      </a:r>
                      <a:endParaRPr lang="tr-TR" sz="1500" b="1"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r>
                        <a:rPr lang="tr-TR" sz="1500" u="none" strike="noStrike">
                          <a:effectLst/>
                          <a:latin typeface="Times New Roman" panose="02020603050405020304" pitchFamily="18" charset="0"/>
                          <a:cs typeface="Times New Roman" panose="02020603050405020304" pitchFamily="18" charset="0"/>
                        </a:rPr>
                        <a:t>ANA PARA​</a:t>
                      </a:r>
                    </a:p>
                    <a:p>
                      <a:pPr algn="ctr" fontAlgn="ctr"/>
                      <a:r>
                        <a:rPr lang="tr-TR" sz="1500" u="none" strike="noStrike">
                          <a:effectLst/>
                          <a:latin typeface="Times New Roman" panose="02020603050405020304" pitchFamily="18" charset="0"/>
                          <a:cs typeface="Times New Roman" panose="02020603050405020304" pitchFamily="18" charset="0"/>
                        </a:rPr>
                        <a:t>(TL)</a:t>
                      </a:r>
                      <a:endParaRPr lang="tr-TR" sz="1500" b="1"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r>
                        <a:rPr lang="tr-TR" sz="1500" u="none" strike="noStrike">
                          <a:effectLst/>
                          <a:latin typeface="Times New Roman" panose="02020603050405020304" pitchFamily="18" charset="0"/>
                          <a:cs typeface="Times New Roman" panose="02020603050405020304" pitchFamily="18" charset="0"/>
                        </a:rPr>
                        <a:t>GECİKME CEZASI GECİKME ZAMMI</a:t>
                      </a:r>
                      <a:endParaRPr lang="tr-TR" sz="1500" b="1"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r>
                        <a:rPr lang="tr-TR" sz="1500" u="none" strike="noStrike">
                          <a:effectLst/>
                          <a:latin typeface="Times New Roman" panose="02020603050405020304" pitchFamily="18" charset="0"/>
                          <a:cs typeface="Times New Roman" panose="02020603050405020304" pitchFamily="18" charset="0"/>
                        </a:rPr>
                        <a:t>(Yİ-ÜFE)</a:t>
                      </a:r>
                    </a:p>
                    <a:p>
                      <a:pPr algn="ctr" fontAlgn="ctr"/>
                      <a:r>
                        <a:rPr lang="tr-TR" sz="1500" u="none" strike="noStrike">
                          <a:effectLst/>
                          <a:latin typeface="Times New Roman" panose="02020603050405020304" pitchFamily="18" charset="0"/>
                          <a:cs typeface="Times New Roman" panose="02020603050405020304" pitchFamily="18" charset="0"/>
                        </a:rPr>
                        <a:t>(TL)​</a:t>
                      </a:r>
                      <a:endParaRPr lang="tr-TR" sz="1500" b="1"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r>
                        <a:rPr lang="tr-TR" sz="1500" u="none" strike="noStrike">
                          <a:effectLst/>
                          <a:latin typeface="Times New Roman" panose="02020603050405020304" pitchFamily="18" charset="0"/>
                          <a:cs typeface="Times New Roman" panose="02020603050405020304" pitchFamily="18" charset="0"/>
                        </a:rPr>
                        <a:t>TOPLAM ALACAK​ (ANAPARA</a:t>
                      </a:r>
                    </a:p>
                    <a:p>
                      <a:pPr algn="ctr" fontAlgn="ctr"/>
                      <a:r>
                        <a:rPr lang="tr-TR" sz="1500" u="none" strike="noStrike">
                          <a:effectLst/>
                          <a:latin typeface="Times New Roman" panose="02020603050405020304" pitchFamily="18" charset="0"/>
                          <a:cs typeface="Times New Roman" panose="02020603050405020304" pitchFamily="18" charset="0"/>
                        </a:rPr>
                        <a:t>+GC,GZ) (TL)​</a:t>
                      </a:r>
                      <a:endParaRPr lang="tr-TR" sz="1500" b="1" i="0" u="none" strike="noStrike">
                        <a:solidFill>
                          <a:srgbClr val="FF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r>
                        <a:rPr lang="tr-TR" sz="1500" u="none" strike="noStrike">
                          <a:effectLst/>
                          <a:latin typeface="Times New Roman" panose="02020603050405020304" pitchFamily="18" charset="0"/>
                          <a:cs typeface="Times New Roman" panose="02020603050405020304" pitchFamily="18" charset="0"/>
                        </a:rPr>
                        <a:t>TOPLAM ALACAK</a:t>
                      </a:r>
                    </a:p>
                    <a:p>
                      <a:pPr algn="ctr" fontAlgn="ctr"/>
                      <a:r>
                        <a:rPr lang="tr-TR" sz="1500" u="none" strike="noStrike">
                          <a:effectLst/>
                          <a:latin typeface="Times New Roman" panose="02020603050405020304" pitchFamily="18" charset="0"/>
                          <a:cs typeface="Times New Roman" panose="02020603050405020304" pitchFamily="18" charset="0"/>
                        </a:rPr>
                        <a:t> ​(ANAPARA</a:t>
                      </a:r>
                    </a:p>
                    <a:p>
                      <a:pPr algn="ctr" fontAlgn="ctr"/>
                      <a:r>
                        <a:rPr lang="tr-TR" sz="1500" u="none" strike="noStrike">
                          <a:effectLst/>
                          <a:latin typeface="Times New Roman" panose="02020603050405020304" pitchFamily="18" charset="0"/>
                          <a:cs typeface="Times New Roman" panose="02020603050405020304" pitchFamily="18" charset="0"/>
                        </a:rPr>
                        <a:t>+​Yİ-ÜFE)​ (TL)</a:t>
                      </a:r>
                      <a:endParaRPr lang="tr-TR" sz="1500" b="1"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r>
                        <a:rPr lang="tr-TR" sz="1500" u="none" strike="noStrike">
                          <a:effectLst/>
                          <a:latin typeface="Times New Roman" panose="02020603050405020304" pitchFamily="18" charset="0"/>
                          <a:cs typeface="Times New Roman" panose="02020603050405020304" pitchFamily="18" charset="0"/>
                        </a:rPr>
                        <a:t>İSKONTO​</a:t>
                      </a:r>
                      <a:endParaRPr lang="tr-TR" sz="1500" b="1"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r>
                        <a:rPr lang="tr-TR" sz="1500" u="none" strike="noStrike">
                          <a:effectLst/>
                          <a:latin typeface="Times New Roman" panose="02020603050405020304" pitchFamily="18" charset="0"/>
                          <a:cs typeface="Times New Roman" panose="02020603050405020304" pitchFamily="18" charset="0"/>
                        </a:rPr>
                        <a:t>PEŞİN ÖDEME (TL)​</a:t>
                      </a:r>
                      <a:endParaRPr lang="tr-TR" sz="1500" b="1" i="0" u="none" strike="noStrike">
                        <a:solidFill>
                          <a:srgbClr val="FF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r>
                        <a:rPr lang="tr-TR" sz="1500" u="none" strike="noStrike">
                          <a:effectLst/>
                          <a:latin typeface="Times New Roman" panose="02020603050405020304" pitchFamily="18" charset="0"/>
                          <a:cs typeface="Times New Roman" panose="02020603050405020304" pitchFamily="18" charset="0"/>
                        </a:rPr>
                        <a:t>İNDİRİM ORANI​</a:t>
                      </a:r>
                      <a:endParaRPr lang="tr-TR" sz="1500" b="1"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r>
                        <a:rPr lang="tr-TR" sz="1500" u="none" strike="noStrike">
                          <a:effectLst/>
                          <a:latin typeface="Times New Roman" panose="02020603050405020304" pitchFamily="18" charset="0"/>
                          <a:cs typeface="Times New Roman" panose="02020603050405020304" pitchFamily="18" charset="0"/>
                        </a:rPr>
                        <a:t>İLK İKİ TAKSİT SÜRESİ İÇİNDE ÖDEME​ (TL)</a:t>
                      </a:r>
                      <a:endParaRPr lang="tr-TR" sz="1500" b="1"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tc>
                  <a:txBody>
                    <a:bodyPr/>
                    <a:lstStyle/>
                    <a:p>
                      <a:pPr algn="ctr" fontAlgn="ctr"/>
                      <a:r>
                        <a:rPr lang="tr-TR" sz="1500" u="none" strike="noStrike">
                          <a:effectLst/>
                          <a:latin typeface="Times New Roman" panose="02020603050405020304" pitchFamily="18" charset="0"/>
                          <a:cs typeface="Times New Roman" panose="02020603050405020304" pitchFamily="18" charset="0"/>
                        </a:rPr>
                        <a:t>İNDİRİM ORANI​</a:t>
                      </a:r>
                      <a:endParaRPr lang="tr-TR" sz="1500" b="1"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ctr"/>
                </a:tc>
                <a:extLst>
                  <a:ext uri="{0D108BD9-81ED-4DB2-BD59-A6C34878D82A}">
                    <a16:rowId xmlns:a16="http://schemas.microsoft.com/office/drawing/2014/main" val="3337061708"/>
                  </a:ext>
                </a:extLst>
              </a:tr>
              <a:tr h="283449">
                <a:tc>
                  <a:txBody>
                    <a:bodyPr/>
                    <a:lstStyle/>
                    <a:p>
                      <a:pPr algn="ctr" fontAlgn="b"/>
                      <a:r>
                        <a:rPr lang="tr-TR" sz="1600" u="none" strike="noStrike">
                          <a:effectLst/>
                          <a:latin typeface="Times New Roman" panose="02020603050405020304" pitchFamily="18" charset="0"/>
                          <a:cs typeface="Times New Roman" panose="02020603050405020304" pitchFamily="18" charset="0"/>
                        </a:rPr>
                        <a:t>2008​</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1.200,00​</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4.334,89</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922,56</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5.534,89</a:t>
                      </a:r>
                      <a:endParaRPr lang="tr-TR" sz="1600" b="0" i="0" u="none" strike="noStrike">
                        <a:solidFill>
                          <a:srgbClr val="FF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2.122,56</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r" fontAlgn="b"/>
                      <a:r>
                        <a:rPr lang="tr-TR" sz="1600" u="none" strike="noStrike">
                          <a:effectLst/>
                          <a:latin typeface="Times New Roman" panose="02020603050405020304" pitchFamily="18" charset="0"/>
                          <a:cs typeface="Times New Roman" panose="02020603050405020304" pitchFamily="18" charset="0"/>
                        </a:rPr>
                        <a:t>61,65%</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r" fontAlgn="b"/>
                      <a:r>
                        <a:rPr lang="tr-TR" sz="1600" u="none" strike="noStrike">
                          <a:effectLst/>
                          <a:latin typeface="Times New Roman" panose="02020603050405020304" pitchFamily="18" charset="0"/>
                          <a:cs typeface="Times New Roman" panose="02020603050405020304" pitchFamily="18" charset="0"/>
                        </a:rPr>
                        <a:t>1.292,25</a:t>
                      </a:r>
                      <a:endParaRPr lang="tr-TR" sz="1600" b="0" i="0" u="none" strike="noStrike">
                        <a:solidFill>
                          <a:srgbClr val="FF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76,65%</a:t>
                      </a:r>
                      <a:endParaRPr lang="tr-TR" sz="1600" b="1"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1.661,28</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69,99%</a:t>
                      </a:r>
                      <a:endParaRPr lang="tr-TR" sz="1600" b="1"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extLst>
                  <a:ext uri="{0D108BD9-81ED-4DB2-BD59-A6C34878D82A}">
                    <a16:rowId xmlns:a16="http://schemas.microsoft.com/office/drawing/2014/main" val="620422456"/>
                  </a:ext>
                </a:extLst>
              </a:tr>
              <a:tr h="283449">
                <a:tc>
                  <a:txBody>
                    <a:bodyPr/>
                    <a:lstStyle/>
                    <a:p>
                      <a:pPr algn="ctr" fontAlgn="b"/>
                      <a:r>
                        <a:rPr lang="tr-TR" sz="1600" u="none" strike="noStrike">
                          <a:effectLst/>
                          <a:latin typeface="Times New Roman" panose="02020603050405020304" pitchFamily="18" charset="0"/>
                          <a:cs typeface="Times New Roman" panose="02020603050405020304" pitchFamily="18" charset="0"/>
                        </a:rPr>
                        <a:t>2009​</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1.200,00​</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3.449,16</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844,32</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4.649,16</a:t>
                      </a:r>
                      <a:endParaRPr lang="tr-TR" sz="1600" b="0" i="0" u="none" strike="noStrike">
                        <a:solidFill>
                          <a:srgbClr val="FF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2.044,32</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r" fontAlgn="b"/>
                      <a:r>
                        <a:rPr lang="tr-TR" sz="1600" u="none" strike="noStrike">
                          <a:effectLst/>
                          <a:latin typeface="Times New Roman" panose="02020603050405020304" pitchFamily="18" charset="0"/>
                          <a:cs typeface="Times New Roman" panose="02020603050405020304" pitchFamily="18" charset="0"/>
                        </a:rPr>
                        <a:t>56,02%</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r" fontAlgn="b"/>
                      <a:r>
                        <a:rPr lang="tr-TR" sz="1600" u="none" strike="noStrike">
                          <a:effectLst/>
                          <a:latin typeface="Times New Roman" panose="02020603050405020304" pitchFamily="18" charset="0"/>
                          <a:cs typeface="Times New Roman" panose="02020603050405020304" pitchFamily="18" charset="0"/>
                        </a:rPr>
                        <a:t>1.284,43</a:t>
                      </a:r>
                      <a:endParaRPr lang="tr-TR" sz="1600" b="0" i="0" u="none" strike="noStrike">
                        <a:solidFill>
                          <a:srgbClr val="FF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72,37%</a:t>
                      </a:r>
                      <a:endParaRPr lang="tr-TR" sz="1600" b="1"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1.622,16</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65,11%</a:t>
                      </a:r>
                      <a:endParaRPr lang="tr-TR" sz="1600" b="1"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extLst>
                  <a:ext uri="{0D108BD9-81ED-4DB2-BD59-A6C34878D82A}">
                    <a16:rowId xmlns:a16="http://schemas.microsoft.com/office/drawing/2014/main" val="2635438366"/>
                  </a:ext>
                </a:extLst>
              </a:tr>
              <a:tr h="283449">
                <a:tc>
                  <a:txBody>
                    <a:bodyPr/>
                    <a:lstStyle/>
                    <a:p>
                      <a:pPr algn="ctr" fontAlgn="b"/>
                      <a:r>
                        <a:rPr lang="tr-TR" sz="1600" u="none" strike="noStrike">
                          <a:effectLst/>
                          <a:latin typeface="Times New Roman" panose="02020603050405020304" pitchFamily="18" charset="0"/>
                          <a:cs typeface="Times New Roman" panose="02020603050405020304" pitchFamily="18" charset="0"/>
                        </a:rPr>
                        <a:t>2010​</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1.200,00​</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2.958,06</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764,76</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4.158,06</a:t>
                      </a:r>
                      <a:endParaRPr lang="tr-TR" sz="1600" b="0" i="0" u="none" strike="noStrike">
                        <a:solidFill>
                          <a:srgbClr val="FF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1.964,76</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r" fontAlgn="b"/>
                      <a:r>
                        <a:rPr lang="tr-TR" sz="1600" u="none" strike="noStrike">
                          <a:effectLst/>
                          <a:latin typeface="Times New Roman" panose="02020603050405020304" pitchFamily="18" charset="0"/>
                          <a:cs typeface="Times New Roman" panose="02020603050405020304" pitchFamily="18" charset="0"/>
                        </a:rPr>
                        <a:t>52,74%</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r" fontAlgn="b"/>
                      <a:r>
                        <a:rPr lang="tr-TR" sz="1600" u="none" strike="noStrike">
                          <a:effectLst/>
                          <a:latin typeface="Times New Roman" panose="02020603050405020304" pitchFamily="18" charset="0"/>
                          <a:cs typeface="Times New Roman" panose="02020603050405020304" pitchFamily="18" charset="0"/>
                        </a:rPr>
                        <a:t>1.276,47</a:t>
                      </a:r>
                      <a:endParaRPr lang="tr-TR" sz="1600" b="0" i="0" u="none" strike="noStrike">
                        <a:solidFill>
                          <a:srgbClr val="FF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69,30%</a:t>
                      </a:r>
                      <a:endParaRPr lang="tr-TR" sz="1600" b="1"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1.582,38</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61,94%</a:t>
                      </a:r>
                      <a:endParaRPr lang="tr-TR" sz="1600" b="1"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extLst>
                  <a:ext uri="{0D108BD9-81ED-4DB2-BD59-A6C34878D82A}">
                    <a16:rowId xmlns:a16="http://schemas.microsoft.com/office/drawing/2014/main" val="3494694500"/>
                  </a:ext>
                </a:extLst>
              </a:tr>
              <a:tr h="283449">
                <a:tc>
                  <a:txBody>
                    <a:bodyPr/>
                    <a:lstStyle/>
                    <a:p>
                      <a:pPr algn="ctr" fontAlgn="b"/>
                      <a:r>
                        <a:rPr lang="tr-TR" sz="1600" u="none" strike="noStrike">
                          <a:effectLst/>
                          <a:latin typeface="Times New Roman" panose="02020603050405020304" pitchFamily="18" charset="0"/>
                          <a:cs typeface="Times New Roman" panose="02020603050405020304" pitchFamily="18" charset="0"/>
                        </a:rPr>
                        <a:t>2011​</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1.200,00​</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2.572,33</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639,60</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3.772,33</a:t>
                      </a:r>
                      <a:endParaRPr lang="tr-TR" sz="1600" b="0" i="0" u="none" strike="noStrike">
                        <a:solidFill>
                          <a:srgbClr val="FF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1.839,60</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r" fontAlgn="b"/>
                      <a:r>
                        <a:rPr lang="tr-TR" sz="1600" u="none" strike="noStrike">
                          <a:effectLst/>
                          <a:latin typeface="Times New Roman" panose="02020603050405020304" pitchFamily="18" charset="0"/>
                          <a:cs typeface="Times New Roman" panose="02020603050405020304" pitchFamily="18" charset="0"/>
                        </a:rPr>
                        <a:t>51,23%</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r" fontAlgn="b"/>
                      <a:r>
                        <a:rPr lang="tr-TR" sz="1600" u="none" strike="noStrike">
                          <a:effectLst/>
                          <a:latin typeface="Times New Roman" panose="02020603050405020304" pitchFamily="18" charset="0"/>
                          <a:cs typeface="Times New Roman" panose="02020603050405020304" pitchFamily="18" charset="0"/>
                        </a:rPr>
                        <a:t>1.263,96</a:t>
                      </a:r>
                      <a:endParaRPr lang="tr-TR" sz="1600" b="0" i="0" u="none" strike="noStrike">
                        <a:solidFill>
                          <a:srgbClr val="FF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66,49%</a:t>
                      </a:r>
                      <a:endParaRPr lang="tr-TR" sz="1600" b="1"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1.519,80</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59,71%</a:t>
                      </a:r>
                      <a:endParaRPr lang="tr-TR" sz="1600" b="1"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extLst>
                  <a:ext uri="{0D108BD9-81ED-4DB2-BD59-A6C34878D82A}">
                    <a16:rowId xmlns:a16="http://schemas.microsoft.com/office/drawing/2014/main" val="326858926"/>
                  </a:ext>
                </a:extLst>
              </a:tr>
              <a:tr h="283449">
                <a:tc>
                  <a:txBody>
                    <a:bodyPr/>
                    <a:lstStyle/>
                    <a:p>
                      <a:pPr algn="ctr" fontAlgn="b"/>
                      <a:r>
                        <a:rPr lang="tr-TR" sz="1600" u="none" strike="noStrike">
                          <a:effectLst/>
                          <a:latin typeface="Times New Roman" panose="02020603050405020304" pitchFamily="18" charset="0"/>
                          <a:cs typeface="Times New Roman" panose="02020603050405020304" pitchFamily="18" charset="0"/>
                        </a:rPr>
                        <a:t>2012​</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1.200,00​</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2.258,76</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533,88</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3.458,76</a:t>
                      </a:r>
                      <a:endParaRPr lang="tr-TR" sz="1600" b="0" i="0" u="none" strike="noStrike">
                        <a:solidFill>
                          <a:srgbClr val="FF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1.733,88</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r" fontAlgn="b"/>
                      <a:r>
                        <a:rPr lang="tr-TR" sz="1600" u="none" strike="noStrike">
                          <a:effectLst/>
                          <a:latin typeface="Times New Roman" panose="02020603050405020304" pitchFamily="18" charset="0"/>
                          <a:cs typeface="Times New Roman" panose="02020603050405020304" pitchFamily="18" charset="0"/>
                        </a:rPr>
                        <a:t>49,86%</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r" fontAlgn="b"/>
                      <a:r>
                        <a:rPr lang="tr-TR" sz="1600" u="none" strike="noStrike">
                          <a:effectLst/>
                          <a:latin typeface="Times New Roman" panose="02020603050405020304" pitchFamily="18" charset="0"/>
                          <a:cs typeface="Times New Roman" panose="02020603050405020304" pitchFamily="18" charset="0"/>
                        </a:rPr>
                        <a:t>1.253,38</a:t>
                      </a:r>
                      <a:endParaRPr lang="tr-TR" sz="1600" b="0" i="0" u="none" strike="noStrike">
                        <a:solidFill>
                          <a:srgbClr val="FF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63,76%</a:t>
                      </a:r>
                      <a:endParaRPr lang="tr-TR" sz="1600" b="1"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1.466,94</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57,59%</a:t>
                      </a:r>
                      <a:endParaRPr lang="tr-TR" sz="1600" b="1"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extLst>
                  <a:ext uri="{0D108BD9-81ED-4DB2-BD59-A6C34878D82A}">
                    <a16:rowId xmlns:a16="http://schemas.microsoft.com/office/drawing/2014/main" val="2995388618"/>
                  </a:ext>
                </a:extLst>
              </a:tr>
              <a:tr h="283449">
                <a:tc>
                  <a:txBody>
                    <a:bodyPr/>
                    <a:lstStyle/>
                    <a:p>
                      <a:pPr algn="ctr" fontAlgn="b"/>
                      <a:r>
                        <a:rPr lang="tr-TR" sz="1600" u="none" strike="noStrike">
                          <a:effectLst/>
                          <a:latin typeface="Times New Roman" panose="02020603050405020304" pitchFamily="18" charset="0"/>
                          <a:cs typeface="Times New Roman" panose="02020603050405020304" pitchFamily="18" charset="0"/>
                        </a:rPr>
                        <a:t>2013​</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1.200,00​</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1.998,79</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511,56</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3.198,79</a:t>
                      </a:r>
                      <a:endParaRPr lang="tr-TR" sz="1600" b="0" i="0" u="none" strike="noStrike">
                        <a:solidFill>
                          <a:srgbClr val="FF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1.711,56</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r" fontAlgn="b"/>
                      <a:r>
                        <a:rPr lang="tr-TR" sz="1600" u="none" strike="noStrike">
                          <a:effectLst/>
                          <a:latin typeface="Times New Roman" panose="02020603050405020304" pitchFamily="18" charset="0"/>
                          <a:cs typeface="Times New Roman" panose="02020603050405020304" pitchFamily="18" charset="0"/>
                        </a:rPr>
                        <a:t>46,49%</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r" fontAlgn="b"/>
                      <a:r>
                        <a:rPr lang="tr-TR" sz="1600" u="none" strike="noStrike">
                          <a:effectLst/>
                          <a:latin typeface="Times New Roman" panose="02020603050405020304" pitchFamily="18" charset="0"/>
                          <a:cs typeface="Times New Roman" panose="02020603050405020304" pitchFamily="18" charset="0"/>
                        </a:rPr>
                        <a:t>1.251,15</a:t>
                      </a:r>
                      <a:endParaRPr lang="tr-TR" sz="1600" b="0" i="0" u="none" strike="noStrike">
                        <a:solidFill>
                          <a:srgbClr val="FF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60,89%</a:t>
                      </a:r>
                      <a:endParaRPr lang="tr-TR" sz="1600" b="1"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1.455,78</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54,49%</a:t>
                      </a:r>
                      <a:endParaRPr lang="tr-TR" sz="1600" b="1"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extLst>
                  <a:ext uri="{0D108BD9-81ED-4DB2-BD59-A6C34878D82A}">
                    <a16:rowId xmlns:a16="http://schemas.microsoft.com/office/drawing/2014/main" val="1251524369"/>
                  </a:ext>
                </a:extLst>
              </a:tr>
              <a:tr h="283449">
                <a:tc>
                  <a:txBody>
                    <a:bodyPr/>
                    <a:lstStyle/>
                    <a:p>
                      <a:pPr algn="ctr" fontAlgn="b"/>
                      <a:r>
                        <a:rPr lang="tr-TR" sz="1600" u="none" strike="noStrike">
                          <a:effectLst/>
                          <a:latin typeface="Times New Roman" panose="02020603050405020304" pitchFamily="18" charset="0"/>
                          <a:cs typeface="Times New Roman" panose="02020603050405020304" pitchFamily="18" charset="0"/>
                        </a:rPr>
                        <a:t>2014​</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1.200,00​</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1.766,91</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370,08</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2.966,91</a:t>
                      </a:r>
                      <a:endParaRPr lang="tr-TR" sz="1600" b="0" i="0" u="none" strike="noStrike">
                        <a:solidFill>
                          <a:srgbClr val="FF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1.570,08</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r" fontAlgn="b"/>
                      <a:r>
                        <a:rPr lang="tr-TR" sz="1600" u="none" strike="noStrike">
                          <a:effectLst/>
                          <a:latin typeface="Times New Roman" panose="02020603050405020304" pitchFamily="18" charset="0"/>
                          <a:cs typeface="Times New Roman" panose="02020603050405020304" pitchFamily="18" charset="0"/>
                        </a:rPr>
                        <a:t>47,08%</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r" fontAlgn="b"/>
                      <a:r>
                        <a:rPr lang="tr-TR" sz="1600" u="none" strike="noStrike">
                          <a:effectLst/>
                          <a:latin typeface="Times New Roman" panose="02020603050405020304" pitchFamily="18" charset="0"/>
                          <a:cs typeface="Times New Roman" panose="02020603050405020304" pitchFamily="18" charset="0"/>
                        </a:rPr>
                        <a:t>1.237,00</a:t>
                      </a:r>
                      <a:endParaRPr lang="tr-TR" sz="1600" b="0" i="0" u="none" strike="noStrike">
                        <a:solidFill>
                          <a:srgbClr val="FF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58,31%</a:t>
                      </a:r>
                      <a:endParaRPr lang="tr-TR" sz="1600" b="1"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1.385,04</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53,32%</a:t>
                      </a:r>
                      <a:endParaRPr lang="tr-TR" sz="1600" b="1"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extLst>
                  <a:ext uri="{0D108BD9-81ED-4DB2-BD59-A6C34878D82A}">
                    <a16:rowId xmlns:a16="http://schemas.microsoft.com/office/drawing/2014/main" val="297323940"/>
                  </a:ext>
                </a:extLst>
              </a:tr>
              <a:tr h="283449">
                <a:tc>
                  <a:txBody>
                    <a:bodyPr/>
                    <a:lstStyle/>
                    <a:p>
                      <a:pPr algn="ctr" fontAlgn="b"/>
                      <a:r>
                        <a:rPr lang="tr-TR" sz="1600" u="none" strike="noStrike">
                          <a:effectLst/>
                          <a:latin typeface="Times New Roman" panose="02020603050405020304" pitchFamily="18" charset="0"/>
                          <a:cs typeface="Times New Roman" panose="02020603050405020304" pitchFamily="18" charset="0"/>
                        </a:rPr>
                        <a:t>2015​</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1.200,00​</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1.515,71</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333,00</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2.715,71</a:t>
                      </a:r>
                      <a:endParaRPr lang="tr-TR" sz="1600" b="0" i="0" u="none" strike="noStrike">
                        <a:solidFill>
                          <a:srgbClr val="FF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1.533,00</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r" fontAlgn="b"/>
                      <a:r>
                        <a:rPr lang="tr-TR" sz="1600" u="none" strike="noStrike">
                          <a:effectLst/>
                          <a:latin typeface="Times New Roman" panose="02020603050405020304" pitchFamily="18" charset="0"/>
                          <a:cs typeface="Times New Roman" panose="02020603050405020304" pitchFamily="18" charset="0"/>
                        </a:rPr>
                        <a:t>43,55%</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r" fontAlgn="b"/>
                      <a:r>
                        <a:rPr lang="tr-TR" sz="1600" u="none" strike="noStrike">
                          <a:effectLst/>
                          <a:latin typeface="Times New Roman" panose="02020603050405020304" pitchFamily="18" charset="0"/>
                          <a:cs typeface="Times New Roman" panose="02020603050405020304" pitchFamily="18" charset="0"/>
                        </a:rPr>
                        <a:t>1.233,30</a:t>
                      </a:r>
                      <a:endParaRPr lang="tr-TR" sz="1600" b="0" i="0" u="none" strike="noStrike">
                        <a:solidFill>
                          <a:srgbClr val="FF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54,59%</a:t>
                      </a:r>
                      <a:endParaRPr lang="tr-TR" sz="1600" b="1"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1.366,50</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49,68%</a:t>
                      </a:r>
                      <a:endParaRPr lang="tr-TR" sz="1600" b="1"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extLst>
                  <a:ext uri="{0D108BD9-81ED-4DB2-BD59-A6C34878D82A}">
                    <a16:rowId xmlns:a16="http://schemas.microsoft.com/office/drawing/2014/main" val="695506566"/>
                  </a:ext>
                </a:extLst>
              </a:tr>
              <a:tr h="283449">
                <a:tc>
                  <a:txBody>
                    <a:bodyPr/>
                    <a:lstStyle/>
                    <a:p>
                      <a:pPr algn="ctr" fontAlgn="b"/>
                      <a:r>
                        <a:rPr lang="tr-TR" sz="1600" u="none" strike="noStrike">
                          <a:effectLst/>
                          <a:latin typeface="Times New Roman" panose="02020603050405020304" pitchFamily="18" charset="0"/>
                          <a:cs typeface="Times New Roman" panose="02020603050405020304" pitchFamily="18" charset="0"/>
                        </a:rPr>
                        <a:t>2016​</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1.200,00​</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1.267,58</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279,84</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2.467,58</a:t>
                      </a:r>
                      <a:endParaRPr lang="tr-TR" sz="1600" b="0" i="0" u="none" strike="noStrike">
                        <a:solidFill>
                          <a:srgbClr val="FF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1.479,84</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r" fontAlgn="b"/>
                      <a:r>
                        <a:rPr lang="tr-TR" sz="1600" u="none" strike="noStrike">
                          <a:effectLst/>
                          <a:latin typeface="Times New Roman" panose="02020603050405020304" pitchFamily="18" charset="0"/>
                          <a:cs typeface="Times New Roman" panose="02020603050405020304" pitchFamily="18" charset="0"/>
                        </a:rPr>
                        <a:t>40,02%</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r" fontAlgn="b"/>
                      <a:r>
                        <a:rPr lang="tr-TR" sz="1600" u="none" strike="noStrike">
                          <a:effectLst/>
                          <a:latin typeface="Times New Roman" panose="02020603050405020304" pitchFamily="18" charset="0"/>
                          <a:cs typeface="Times New Roman" panose="02020603050405020304" pitchFamily="18" charset="0"/>
                        </a:rPr>
                        <a:t>1.227,98</a:t>
                      </a:r>
                      <a:endParaRPr lang="tr-TR" sz="1600" b="0" i="0" u="none" strike="noStrike">
                        <a:solidFill>
                          <a:srgbClr val="FF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50,24%</a:t>
                      </a:r>
                      <a:endParaRPr lang="tr-TR" sz="1600" b="1"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1.339,92</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45,70%</a:t>
                      </a:r>
                      <a:endParaRPr lang="tr-TR" sz="1600" b="1"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extLst>
                  <a:ext uri="{0D108BD9-81ED-4DB2-BD59-A6C34878D82A}">
                    <a16:rowId xmlns:a16="http://schemas.microsoft.com/office/drawing/2014/main" val="997563573"/>
                  </a:ext>
                </a:extLst>
              </a:tr>
              <a:tr h="283449">
                <a:tc>
                  <a:txBody>
                    <a:bodyPr/>
                    <a:lstStyle/>
                    <a:p>
                      <a:pPr algn="ctr" fontAlgn="b"/>
                      <a:r>
                        <a:rPr lang="tr-TR" sz="1600" u="none" strike="noStrike">
                          <a:effectLst/>
                          <a:latin typeface="Times New Roman" panose="02020603050405020304" pitchFamily="18" charset="0"/>
                          <a:cs typeface="Times New Roman" panose="02020603050405020304" pitchFamily="18" charset="0"/>
                        </a:rPr>
                        <a:t>2017​</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1.200,00​</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1.046,36</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212,28</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2.246,36</a:t>
                      </a:r>
                      <a:endParaRPr lang="tr-TR" sz="1600" b="0" i="0" u="none" strike="noStrike">
                        <a:solidFill>
                          <a:srgbClr val="FF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1.412,28</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r" fontAlgn="b"/>
                      <a:r>
                        <a:rPr lang="tr-TR" sz="1600" u="none" strike="noStrike">
                          <a:effectLst/>
                          <a:latin typeface="Times New Roman" panose="02020603050405020304" pitchFamily="18" charset="0"/>
                          <a:cs typeface="Times New Roman" panose="02020603050405020304" pitchFamily="18" charset="0"/>
                        </a:rPr>
                        <a:t>37,13%</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r" fontAlgn="b"/>
                      <a:r>
                        <a:rPr lang="tr-TR" sz="1600" u="none" strike="noStrike">
                          <a:effectLst/>
                          <a:latin typeface="Times New Roman" panose="02020603050405020304" pitchFamily="18" charset="0"/>
                          <a:cs typeface="Times New Roman" panose="02020603050405020304" pitchFamily="18" charset="0"/>
                        </a:rPr>
                        <a:t>1.221,22</a:t>
                      </a:r>
                      <a:endParaRPr lang="tr-TR" sz="1600" b="0" i="0" u="none" strike="noStrike">
                        <a:solidFill>
                          <a:srgbClr val="FF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45,64%</a:t>
                      </a:r>
                      <a:endParaRPr lang="tr-TR" sz="1600" b="1"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1.306,14</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41,86%</a:t>
                      </a:r>
                      <a:endParaRPr lang="tr-TR" sz="1600" b="1"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extLst>
                  <a:ext uri="{0D108BD9-81ED-4DB2-BD59-A6C34878D82A}">
                    <a16:rowId xmlns:a16="http://schemas.microsoft.com/office/drawing/2014/main" val="2293623911"/>
                  </a:ext>
                </a:extLst>
              </a:tr>
              <a:tr h="283449">
                <a:tc>
                  <a:txBody>
                    <a:bodyPr/>
                    <a:lstStyle/>
                    <a:p>
                      <a:pPr algn="ctr" fontAlgn="b"/>
                      <a:r>
                        <a:rPr lang="tr-TR" sz="1600" u="none" strike="noStrike">
                          <a:effectLst/>
                          <a:latin typeface="Times New Roman" panose="02020603050405020304" pitchFamily="18" charset="0"/>
                          <a:cs typeface="Times New Roman" panose="02020603050405020304" pitchFamily="18" charset="0"/>
                        </a:rPr>
                        <a:t>2018​</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1.200,00​</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806,80</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161,88</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2.006,80</a:t>
                      </a:r>
                      <a:endParaRPr lang="tr-TR" sz="1600" b="0" i="0" u="none" strike="noStrike">
                        <a:solidFill>
                          <a:srgbClr val="FF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1.361,88</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r" fontAlgn="b"/>
                      <a:r>
                        <a:rPr lang="tr-TR" sz="1600" u="none" strike="noStrike">
                          <a:effectLst/>
                          <a:latin typeface="Times New Roman" panose="02020603050405020304" pitchFamily="18" charset="0"/>
                          <a:cs typeface="Times New Roman" panose="02020603050405020304" pitchFamily="18" charset="0"/>
                        </a:rPr>
                        <a:t>32,13%</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r" fontAlgn="b"/>
                      <a:r>
                        <a:rPr lang="tr-TR" sz="1600" u="none" strike="noStrike">
                          <a:effectLst/>
                          <a:latin typeface="Times New Roman" panose="02020603050405020304" pitchFamily="18" charset="0"/>
                          <a:cs typeface="Times New Roman" panose="02020603050405020304" pitchFamily="18" charset="0"/>
                        </a:rPr>
                        <a:t>1.216,18</a:t>
                      </a:r>
                      <a:endParaRPr lang="tr-TR" sz="1600" b="0" i="0" u="none" strike="noStrike">
                        <a:solidFill>
                          <a:srgbClr val="FF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39,40%</a:t>
                      </a:r>
                      <a:endParaRPr lang="tr-TR" sz="1600" b="1"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1.280,94</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36,17%</a:t>
                      </a:r>
                      <a:endParaRPr lang="tr-TR" sz="1600" b="1"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extLst>
                  <a:ext uri="{0D108BD9-81ED-4DB2-BD59-A6C34878D82A}">
                    <a16:rowId xmlns:a16="http://schemas.microsoft.com/office/drawing/2014/main" val="288336036"/>
                  </a:ext>
                </a:extLst>
              </a:tr>
              <a:tr h="283449">
                <a:tc>
                  <a:txBody>
                    <a:bodyPr/>
                    <a:lstStyle/>
                    <a:p>
                      <a:pPr algn="ctr" fontAlgn="b"/>
                      <a:r>
                        <a:rPr lang="tr-TR" sz="1600" u="none" strike="noStrike">
                          <a:effectLst/>
                          <a:latin typeface="Times New Roman" panose="02020603050405020304" pitchFamily="18" charset="0"/>
                          <a:cs typeface="Times New Roman" panose="02020603050405020304" pitchFamily="18" charset="0"/>
                        </a:rPr>
                        <a:t>2019​</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1.200,00​</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495,01</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111,48</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1.695,01</a:t>
                      </a:r>
                      <a:endParaRPr lang="tr-TR" sz="1600" b="0" i="0" u="none" strike="noStrike">
                        <a:solidFill>
                          <a:srgbClr val="FF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1.311,48</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r" fontAlgn="b"/>
                      <a:r>
                        <a:rPr lang="tr-TR" sz="1600" u="none" strike="noStrike">
                          <a:effectLst/>
                          <a:latin typeface="Times New Roman" panose="02020603050405020304" pitchFamily="18" charset="0"/>
                          <a:cs typeface="Times New Roman" panose="02020603050405020304" pitchFamily="18" charset="0"/>
                        </a:rPr>
                        <a:t>22,62%</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r" fontAlgn="b"/>
                      <a:r>
                        <a:rPr lang="tr-TR" sz="1600" u="none" strike="noStrike">
                          <a:effectLst/>
                          <a:latin typeface="Times New Roman" panose="02020603050405020304" pitchFamily="18" charset="0"/>
                          <a:cs typeface="Times New Roman" panose="02020603050405020304" pitchFamily="18" charset="0"/>
                        </a:rPr>
                        <a:t>1.211,14</a:t>
                      </a:r>
                      <a:endParaRPr lang="tr-TR" sz="1600" b="0" i="0" u="none" strike="noStrike">
                        <a:solidFill>
                          <a:srgbClr val="FF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28,55%</a:t>
                      </a:r>
                      <a:endParaRPr lang="tr-TR" sz="1600" b="1"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1.255,74</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25,92%</a:t>
                      </a:r>
                      <a:endParaRPr lang="tr-TR" sz="1600" b="1"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extLst>
                  <a:ext uri="{0D108BD9-81ED-4DB2-BD59-A6C34878D82A}">
                    <a16:rowId xmlns:a16="http://schemas.microsoft.com/office/drawing/2014/main" val="4129080679"/>
                  </a:ext>
                </a:extLst>
              </a:tr>
              <a:tr h="283449">
                <a:tc>
                  <a:txBody>
                    <a:bodyPr/>
                    <a:lstStyle/>
                    <a:p>
                      <a:pPr algn="ctr" fontAlgn="b"/>
                      <a:r>
                        <a:rPr lang="tr-TR" sz="1600" u="none" strike="noStrike">
                          <a:effectLst/>
                          <a:latin typeface="Times New Roman" panose="02020603050405020304" pitchFamily="18" charset="0"/>
                          <a:cs typeface="Times New Roman" panose="02020603050405020304" pitchFamily="18" charset="0"/>
                        </a:rPr>
                        <a:t>2020​</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1.200,00</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245,02</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61,08</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1.445,02</a:t>
                      </a:r>
                      <a:endParaRPr lang="tr-TR" sz="1600" b="0" i="0" u="none" strike="noStrike">
                        <a:solidFill>
                          <a:srgbClr val="FF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1.261,08</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r" fontAlgn="b"/>
                      <a:r>
                        <a:rPr lang="tr-TR" sz="1600" u="none" strike="noStrike">
                          <a:effectLst/>
                          <a:latin typeface="Times New Roman" panose="02020603050405020304" pitchFamily="18" charset="0"/>
                          <a:cs typeface="Times New Roman" panose="02020603050405020304" pitchFamily="18" charset="0"/>
                        </a:rPr>
                        <a:t>12,72%</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r" fontAlgn="b"/>
                      <a:r>
                        <a:rPr lang="tr-TR" sz="1600" u="none" strike="noStrike">
                          <a:effectLst/>
                          <a:latin typeface="Times New Roman" panose="02020603050405020304" pitchFamily="18" charset="0"/>
                          <a:cs typeface="Times New Roman" panose="02020603050405020304" pitchFamily="18" charset="0"/>
                        </a:rPr>
                        <a:t>1.206,10</a:t>
                      </a:r>
                      <a:endParaRPr lang="tr-TR" sz="1600" b="0" i="0" u="none" strike="noStrike">
                        <a:solidFill>
                          <a:srgbClr val="FF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16,53%</a:t>
                      </a:r>
                      <a:endParaRPr lang="tr-TR" sz="1600" b="1"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1.230,54</a:t>
                      </a:r>
                      <a:endParaRPr lang="tr-TR" sz="1600" b="0"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tc>
                  <a:txBody>
                    <a:bodyPr/>
                    <a:lstStyle/>
                    <a:p>
                      <a:pPr algn="ctr" fontAlgn="b"/>
                      <a:r>
                        <a:rPr lang="tr-TR" sz="1600" u="none" strike="noStrike">
                          <a:effectLst/>
                          <a:latin typeface="Times New Roman" panose="02020603050405020304" pitchFamily="18" charset="0"/>
                          <a:cs typeface="Times New Roman" panose="02020603050405020304" pitchFamily="18" charset="0"/>
                        </a:rPr>
                        <a:t>14,84%</a:t>
                      </a:r>
                      <a:endParaRPr lang="tr-TR" sz="1600" b="1" i="0" u="none" strike="noStrike">
                        <a:solidFill>
                          <a:srgbClr val="000000"/>
                        </a:solidFill>
                        <a:effectLst/>
                        <a:latin typeface="Times New Roman" panose="02020603050405020304" pitchFamily="18" charset="0"/>
                        <a:cs typeface="Times New Roman" panose="02020603050405020304" pitchFamily="18" charset="0"/>
                      </a:endParaRPr>
                    </a:p>
                  </a:txBody>
                  <a:tcPr marL="4763" marR="4763" marT="4763" marB="0" anchor="b"/>
                </a:tc>
                <a:extLst>
                  <a:ext uri="{0D108BD9-81ED-4DB2-BD59-A6C34878D82A}">
                    <a16:rowId xmlns:a16="http://schemas.microsoft.com/office/drawing/2014/main" val="3110237320"/>
                  </a:ext>
                </a:extLst>
              </a:tr>
            </a:tbl>
          </a:graphicData>
        </a:graphic>
      </p:graphicFrame>
    </p:spTree>
    <p:extLst>
      <p:ext uri="{BB962C8B-B14F-4D97-AF65-F5344CB8AC3E}">
        <p14:creationId xmlns:p14="http://schemas.microsoft.com/office/powerpoint/2010/main" val="28937362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Metin kutusu 14"/>
          <p:cNvSpPr txBox="1"/>
          <p:nvPr/>
        </p:nvSpPr>
        <p:spPr>
          <a:xfrm>
            <a:off x="4740167" y="1969252"/>
            <a:ext cx="184731" cy="369332"/>
          </a:xfrm>
          <a:prstGeom prst="rect">
            <a:avLst/>
          </a:prstGeom>
          <a:noFill/>
        </p:spPr>
        <p:txBody>
          <a:bodyPr wrap="none" rtlCol="0">
            <a:spAutoFit/>
          </a:bodyPr>
          <a:lstStyle/>
          <a:p>
            <a:endParaRPr lang="tr-TR">
              <a:latin typeface="Times New Roman" panose="02020603050405020304" pitchFamily="18" charset="0"/>
              <a:cs typeface="Times New Roman" panose="02020603050405020304" pitchFamily="18" charset="0"/>
            </a:endParaRPr>
          </a:p>
        </p:txBody>
      </p:sp>
      <p:sp>
        <p:nvSpPr>
          <p:cNvPr id="5" name="Unvan 1"/>
          <p:cNvSpPr txBox="1">
            <a:spLocks/>
          </p:cNvSpPr>
          <p:nvPr/>
        </p:nvSpPr>
        <p:spPr>
          <a:xfrm>
            <a:off x="6888513" y="28997"/>
            <a:ext cx="4967156" cy="7011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sz="3200" b="1">
                <a:solidFill>
                  <a:schemeClr val="bg1"/>
                </a:solidFill>
                <a:latin typeface="Times New Roman"/>
                <a:cs typeface="Times New Roman"/>
              </a:rPr>
              <a:t>TAKSİTLİ ÖDEMELER</a:t>
            </a:r>
          </a:p>
        </p:txBody>
      </p:sp>
      <p:sp>
        <p:nvSpPr>
          <p:cNvPr id="7" name="İçerik Yer Tutucusu 3">
            <a:extLst>
              <a:ext uri="{FF2B5EF4-FFF2-40B4-BE49-F238E27FC236}">
                <a16:creationId xmlns:a16="http://schemas.microsoft.com/office/drawing/2014/main" id="{07F7870C-80C5-4FAA-B15A-CCB9B60D7830}"/>
              </a:ext>
            </a:extLst>
          </p:cNvPr>
          <p:cNvSpPr txBox="1">
            <a:spLocks/>
          </p:cNvSpPr>
          <p:nvPr/>
        </p:nvSpPr>
        <p:spPr>
          <a:xfrm>
            <a:off x="498800" y="1031806"/>
            <a:ext cx="7060948" cy="5197311"/>
          </a:xfrm>
          <a:prstGeom prst="rect">
            <a:avLst/>
          </a:prstGeom>
        </p:spPr>
        <p:txBody>
          <a:bodyPr vert="horz" lIns="91440" tIns="45720" rIns="91440" bIns="45720" rtlCol="0" anchor="t">
            <a:noAutofit/>
          </a:bodyPr>
          <a:lstStyle>
            <a:lvl1pPr marL="171450" indent="-171450" algn="l" defTabSz="685800" rtl="0" eaLnBrk="1" latinLnBrk="0" hangingPunct="1">
              <a:lnSpc>
                <a:spcPct val="90000"/>
              </a:lnSpc>
              <a:spcBef>
                <a:spcPts val="750"/>
              </a:spcBef>
              <a:buClr>
                <a:schemeClr val="accent5">
                  <a:lumMod val="75000"/>
                </a:schemeClr>
              </a:buClr>
              <a:buFont typeface="Wingdings" panose="05000000000000000000" pitchFamily="2" charset="2"/>
              <a:buChar char="Ø"/>
              <a:defRPr sz="2000" kern="1200">
                <a:solidFill>
                  <a:schemeClr val="tx1"/>
                </a:solidFill>
                <a:latin typeface="Cambria" panose="02040503050406030204" pitchFamily="18" charset="0"/>
                <a:ea typeface="Cambria" panose="02040503050406030204" pitchFamily="18" charset="0"/>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defTabSz="914400">
              <a:lnSpc>
                <a:spcPct val="115000"/>
              </a:lnSpc>
              <a:buClrTx/>
            </a:pPr>
            <a:r>
              <a:rPr lang="tr-TR" sz="2200">
                <a:latin typeface="Times New Roman"/>
                <a:cs typeface="Times New Roman"/>
              </a:rPr>
              <a:t>Taksitle ödemeyi tercih edenler ikişer aylık dönemlerde 6, 9, 12, 18 eşit taksitle ödeme yapabileceklerdir.</a:t>
            </a:r>
          </a:p>
          <a:p>
            <a:pPr algn="just" defTabSz="914400">
              <a:lnSpc>
                <a:spcPct val="115000"/>
              </a:lnSpc>
              <a:buClrTx/>
            </a:pPr>
            <a:r>
              <a:rPr lang="tr-TR" sz="2200">
                <a:latin typeface="Times New Roman"/>
                <a:cs typeface="Times New Roman"/>
              </a:rPr>
              <a:t>Tercih edilen taksit sayısına göre tablodaki katsayılar kullanılarak ödenecek tutar hesaplanacaktır.</a:t>
            </a:r>
          </a:p>
          <a:p>
            <a:pPr algn="just" defTabSz="914400">
              <a:lnSpc>
                <a:spcPct val="115000"/>
              </a:lnSpc>
              <a:buClrTx/>
            </a:pPr>
            <a:r>
              <a:rPr lang="tr-TR" sz="2200">
                <a:latin typeface="Times New Roman"/>
                <a:cs typeface="Times New Roman"/>
              </a:rPr>
              <a:t>Yapılandırmaya yasal süre içerisinde başvurmak kaydıyla ilk taksit ödeme süresi olan 1.11.2021 tarihinden önce, başvuru süresi içerisinde talep edilen taksit sayısından daha fazla veya daha az taksit sayısının tercih edilmesi mümkün (ilk başvuru tarihi değiştirilmeksizin) bulunmaktadır. Bu durumda ödeme planı talep edilen yeni taksit sayısına göre oluşturulacaktır.</a:t>
            </a:r>
          </a:p>
          <a:p>
            <a:pPr marL="171450" lvl="1" indent="-342900" algn="just">
              <a:lnSpc>
                <a:spcPct val="115000"/>
              </a:lnSpc>
              <a:spcBef>
                <a:spcPts val="750"/>
              </a:spcBef>
              <a:buFont typeface="Wingdings" panose="05000000000000000000" pitchFamily="2" charset="2"/>
              <a:buChar char="Ø"/>
            </a:pPr>
            <a:r>
              <a:rPr lang="fi-FI" sz="2200">
                <a:latin typeface="Times New Roman" panose="02020603050405020304" pitchFamily="18" charset="0"/>
                <a:cs typeface="Times New Roman" panose="02020603050405020304" pitchFamily="18" charset="0"/>
              </a:rPr>
              <a:t>Peşin ödeme veya taksitler kredi kartıyla ödenebilecektir.</a:t>
            </a:r>
          </a:p>
        </p:txBody>
      </p:sp>
      <p:graphicFrame>
        <p:nvGraphicFramePr>
          <p:cNvPr id="8" name="Tablo 7">
            <a:extLst>
              <a:ext uri="{FF2B5EF4-FFF2-40B4-BE49-F238E27FC236}">
                <a16:creationId xmlns:a16="http://schemas.microsoft.com/office/drawing/2014/main" id="{DB293A4C-EF15-49E8-BDF0-3E9AB955ACDD}"/>
              </a:ext>
            </a:extLst>
          </p:cNvPr>
          <p:cNvGraphicFramePr>
            <a:graphicFrameLocks noGrp="1"/>
          </p:cNvGraphicFramePr>
          <p:nvPr>
            <p:extLst>
              <p:ext uri="{D42A27DB-BD31-4B8C-83A1-F6EECF244321}">
                <p14:modId xmlns:p14="http://schemas.microsoft.com/office/powerpoint/2010/main" val="2598925041"/>
              </p:ext>
            </p:extLst>
          </p:nvPr>
        </p:nvGraphicFramePr>
        <p:xfrm>
          <a:off x="7783033" y="2153918"/>
          <a:ext cx="4221612" cy="2410208"/>
        </p:xfrm>
        <a:graphic>
          <a:graphicData uri="http://schemas.openxmlformats.org/drawingml/2006/table">
            <a:tbl>
              <a:tblPr firstRow="1" bandRow="1">
                <a:tableStyleId>{5C22544A-7EE6-4342-B048-85BDC9FD1C3A}</a:tableStyleId>
              </a:tblPr>
              <a:tblGrid>
                <a:gridCol w="2118624">
                  <a:extLst>
                    <a:ext uri="{9D8B030D-6E8A-4147-A177-3AD203B41FA5}">
                      <a16:colId xmlns:a16="http://schemas.microsoft.com/office/drawing/2014/main" val="1927915779"/>
                    </a:ext>
                  </a:extLst>
                </a:gridCol>
                <a:gridCol w="2102988">
                  <a:extLst>
                    <a:ext uri="{9D8B030D-6E8A-4147-A177-3AD203B41FA5}">
                      <a16:colId xmlns:a16="http://schemas.microsoft.com/office/drawing/2014/main" val="693607152"/>
                    </a:ext>
                  </a:extLst>
                </a:gridCol>
              </a:tblGrid>
              <a:tr h="0">
                <a:tc>
                  <a:txBody>
                    <a:bodyPr/>
                    <a:lstStyle/>
                    <a:p>
                      <a:pPr algn="ctr">
                        <a:lnSpc>
                          <a:spcPct val="100000"/>
                        </a:lnSpc>
                        <a:spcBef>
                          <a:spcPts val="600"/>
                        </a:spcBef>
                        <a:spcAft>
                          <a:spcPts val="0"/>
                        </a:spcAft>
                      </a:pPr>
                      <a:r>
                        <a:rPr lang="tr-TR" sz="2400">
                          <a:effectLst/>
                          <a:latin typeface="Times New Roman" panose="02020603050405020304" pitchFamily="18" charset="0"/>
                          <a:cs typeface="Times New Roman" panose="02020603050405020304" pitchFamily="18" charset="0"/>
                        </a:rPr>
                        <a:t>Taksit </a:t>
                      </a:r>
                    </a:p>
                    <a:p>
                      <a:pPr algn="ctr">
                        <a:lnSpc>
                          <a:spcPct val="100000"/>
                        </a:lnSpc>
                        <a:spcBef>
                          <a:spcPts val="600"/>
                        </a:spcBef>
                        <a:spcAft>
                          <a:spcPts val="0"/>
                        </a:spcAft>
                      </a:pPr>
                      <a:r>
                        <a:rPr lang="tr-TR" sz="2400">
                          <a:effectLst/>
                          <a:latin typeface="Times New Roman" panose="02020603050405020304" pitchFamily="18" charset="0"/>
                          <a:cs typeface="Times New Roman" panose="02020603050405020304" pitchFamily="18" charset="0"/>
                        </a:rPr>
                        <a:t>Sayısı</a:t>
                      </a:r>
                      <a:endParaRPr lang="tr-TR" sz="24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0000"/>
                        </a:lnSpc>
                        <a:spcBef>
                          <a:spcPts val="600"/>
                        </a:spcBef>
                        <a:spcAft>
                          <a:spcPts val="0"/>
                        </a:spcAft>
                      </a:pPr>
                      <a:r>
                        <a:rPr lang="tr-TR" sz="2400">
                          <a:effectLst/>
                          <a:latin typeface="Times New Roman" panose="02020603050405020304" pitchFamily="18" charset="0"/>
                          <a:cs typeface="Times New Roman" panose="02020603050405020304" pitchFamily="18" charset="0"/>
                        </a:rPr>
                        <a:t>Kullanılacak </a:t>
                      </a:r>
                    </a:p>
                    <a:p>
                      <a:pPr algn="ctr">
                        <a:lnSpc>
                          <a:spcPct val="100000"/>
                        </a:lnSpc>
                        <a:spcBef>
                          <a:spcPts val="600"/>
                        </a:spcBef>
                        <a:spcAft>
                          <a:spcPts val="0"/>
                        </a:spcAft>
                      </a:pPr>
                      <a:r>
                        <a:rPr lang="tr-TR" sz="2400">
                          <a:effectLst/>
                          <a:latin typeface="Times New Roman" panose="02020603050405020304" pitchFamily="18" charset="0"/>
                          <a:cs typeface="Times New Roman" panose="02020603050405020304" pitchFamily="18" charset="0"/>
                        </a:rPr>
                        <a:t>Katsayı</a:t>
                      </a:r>
                      <a:endParaRPr lang="tr-TR" sz="24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53986260"/>
                  </a:ext>
                </a:extLst>
              </a:tr>
              <a:tr h="271232">
                <a:tc>
                  <a:txBody>
                    <a:bodyPr/>
                    <a:lstStyle/>
                    <a:p>
                      <a:pPr marL="106045" algn="ctr">
                        <a:lnSpc>
                          <a:spcPct val="120000"/>
                        </a:lnSpc>
                        <a:spcBef>
                          <a:spcPts val="600"/>
                        </a:spcBef>
                        <a:spcAft>
                          <a:spcPts val="0"/>
                        </a:spcAft>
                      </a:pPr>
                      <a:r>
                        <a:rPr lang="tr-TR" sz="2400">
                          <a:effectLst/>
                          <a:latin typeface="Times New Roman" panose="02020603050405020304" pitchFamily="18" charset="0"/>
                          <a:cs typeface="Times New Roman" panose="02020603050405020304" pitchFamily="18" charset="0"/>
                        </a:rPr>
                        <a:t>6 Taksit</a:t>
                      </a:r>
                      <a:endParaRPr lang="tr-TR" sz="2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20000"/>
                        </a:lnSpc>
                        <a:spcBef>
                          <a:spcPts val="600"/>
                        </a:spcBef>
                        <a:spcAft>
                          <a:spcPts val="0"/>
                        </a:spcAft>
                      </a:pPr>
                      <a:r>
                        <a:rPr lang="tr-TR" sz="2400" kern="1200">
                          <a:latin typeface="Times New Roman" panose="02020603050405020304" pitchFamily="18" charset="0"/>
                          <a:cs typeface="Times New Roman" panose="02020603050405020304" pitchFamily="18" charset="0"/>
                        </a:rPr>
                        <a:t>1,09</a:t>
                      </a:r>
                      <a:endParaRPr lang="tr-TR" sz="2400" kern="1200">
                        <a:solidFill>
                          <a:srgbClr val="000000"/>
                        </a:solidFill>
                        <a:latin typeface="Times New Roman" panose="02020603050405020304" pitchFamily="18" charset="0"/>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3361475516"/>
                  </a:ext>
                </a:extLst>
              </a:tr>
              <a:tr h="271232">
                <a:tc>
                  <a:txBody>
                    <a:bodyPr/>
                    <a:lstStyle/>
                    <a:p>
                      <a:pPr marL="106045" algn="ctr">
                        <a:lnSpc>
                          <a:spcPct val="120000"/>
                        </a:lnSpc>
                        <a:spcBef>
                          <a:spcPts val="600"/>
                        </a:spcBef>
                        <a:spcAft>
                          <a:spcPts val="0"/>
                        </a:spcAft>
                      </a:pPr>
                      <a:r>
                        <a:rPr lang="tr-TR" sz="2400">
                          <a:effectLst/>
                          <a:latin typeface="Times New Roman" panose="02020603050405020304" pitchFamily="18" charset="0"/>
                          <a:cs typeface="Times New Roman" panose="02020603050405020304" pitchFamily="18" charset="0"/>
                        </a:rPr>
                        <a:t>9 Taksit</a:t>
                      </a:r>
                      <a:endParaRPr lang="tr-TR" sz="2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20000"/>
                        </a:lnSpc>
                        <a:spcBef>
                          <a:spcPts val="600"/>
                        </a:spcBef>
                        <a:spcAft>
                          <a:spcPts val="0"/>
                        </a:spcAft>
                      </a:pPr>
                      <a:r>
                        <a:rPr lang="tr-TR" sz="2400" kern="1200">
                          <a:latin typeface="Times New Roman" panose="02020603050405020304" pitchFamily="18" charset="0"/>
                          <a:cs typeface="Times New Roman" panose="02020603050405020304" pitchFamily="18" charset="0"/>
                        </a:rPr>
                        <a:t>1,135</a:t>
                      </a:r>
                      <a:endParaRPr lang="tr-TR" sz="2400" kern="1200">
                        <a:solidFill>
                          <a:srgbClr val="000000"/>
                        </a:solidFill>
                        <a:latin typeface="Times New Roman" panose="02020603050405020304" pitchFamily="18" charset="0"/>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1611445928"/>
                  </a:ext>
                </a:extLst>
              </a:tr>
              <a:tr h="271232">
                <a:tc>
                  <a:txBody>
                    <a:bodyPr/>
                    <a:lstStyle/>
                    <a:p>
                      <a:pPr marL="106045" algn="ctr">
                        <a:lnSpc>
                          <a:spcPct val="120000"/>
                        </a:lnSpc>
                        <a:spcBef>
                          <a:spcPts val="600"/>
                        </a:spcBef>
                        <a:spcAft>
                          <a:spcPts val="0"/>
                        </a:spcAft>
                      </a:pPr>
                      <a:r>
                        <a:rPr lang="tr-TR" sz="2400">
                          <a:effectLst/>
                          <a:latin typeface="Times New Roman" panose="02020603050405020304" pitchFamily="18" charset="0"/>
                          <a:cs typeface="Times New Roman" panose="02020603050405020304" pitchFamily="18" charset="0"/>
                        </a:rPr>
                        <a:t>12 Taksit</a:t>
                      </a:r>
                      <a:endParaRPr lang="tr-TR" sz="2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20000"/>
                        </a:lnSpc>
                        <a:spcBef>
                          <a:spcPts val="600"/>
                        </a:spcBef>
                        <a:spcAft>
                          <a:spcPts val="0"/>
                        </a:spcAft>
                      </a:pPr>
                      <a:r>
                        <a:rPr lang="tr-TR" sz="2400" kern="1200">
                          <a:latin typeface="Times New Roman" panose="02020603050405020304" pitchFamily="18" charset="0"/>
                          <a:cs typeface="Times New Roman" panose="02020603050405020304" pitchFamily="18" charset="0"/>
                        </a:rPr>
                        <a:t>1,18</a:t>
                      </a:r>
                      <a:endParaRPr lang="tr-TR" sz="2400" kern="1200">
                        <a:solidFill>
                          <a:srgbClr val="000000"/>
                        </a:solidFill>
                        <a:latin typeface="Times New Roman" panose="02020603050405020304" pitchFamily="18" charset="0"/>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3309206082"/>
                  </a:ext>
                </a:extLst>
              </a:tr>
              <a:tr h="271232">
                <a:tc>
                  <a:txBody>
                    <a:bodyPr/>
                    <a:lstStyle/>
                    <a:p>
                      <a:pPr marL="106045" algn="ctr">
                        <a:lnSpc>
                          <a:spcPct val="120000"/>
                        </a:lnSpc>
                        <a:spcBef>
                          <a:spcPts val="600"/>
                        </a:spcBef>
                        <a:spcAft>
                          <a:spcPts val="0"/>
                        </a:spcAft>
                      </a:pPr>
                      <a:r>
                        <a:rPr lang="tr-TR" sz="2400">
                          <a:effectLst/>
                          <a:latin typeface="Times New Roman" panose="02020603050405020304" pitchFamily="18" charset="0"/>
                          <a:cs typeface="Times New Roman" panose="02020603050405020304" pitchFamily="18" charset="0"/>
                        </a:rPr>
                        <a:t>18 Taksit</a:t>
                      </a:r>
                      <a:endParaRPr lang="tr-TR" sz="2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20000"/>
                        </a:lnSpc>
                        <a:spcBef>
                          <a:spcPts val="600"/>
                        </a:spcBef>
                        <a:spcAft>
                          <a:spcPts val="0"/>
                        </a:spcAft>
                      </a:pPr>
                      <a:r>
                        <a:rPr lang="tr-TR" sz="2400" kern="1200">
                          <a:latin typeface="Times New Roman" panose="02020603050405020304" pitchFamily="18" charset="0"/>
                          <a:cs typeface="Times New Roman" panose="02020603050405020304" pitchFamily="18" charset="0"/>
                        </a:rPr>
                        <a:t>1,27</a:t>
                      </a:r>
                      <a:endParaRPr lang="tr-TR" sz="2400" kern="1200">
                        <a:solidFill>
                          <a:srgbClr val="000000"/>
                        </a:solidFill>
                        <a:latin typeface="Times New Roman" panose="02020603050405020304" pitchFamily="18" charset="0"/>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2873038854"/>
                  </a:ext>
                </a:extLst>
              </a:tr>
            </a:tbl>
          </a:graphicData>
        </a:graphic>
      </p:graphicFrame>
    </p:spTree>
    <p:extLst>
      <p:ext uri="{BB962C8B-B14F-4D97-AF65-F5344CB8AC3E}">
        <p14:creationId xmlns:p14="http://schemas.microsoft.com/office/powerpoint/2010/main" val="29635022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a:extLst>
              <a:ext uri="{FF2B5EF4-FFF2-40B4-BE49-F238E27FC236}">
                <a16:creationId xmlns:a16="http://schemas.microsoft.com/office/drawing/2014/main" id="{CC229CCE-2905-496F-841A-073950362801}"/>
              </a:ext>
            </a:extLst>
          </p:cNvPr>
          <p:cNvSpPr>
            <a:spLocks noGrp="1"/>
          </p:cNvSpPr>
          <p:nvPr>
            <p:ph type="title"/>
          </p:nvPr>
        </p:nvSpPr>
        <p:spPr>
          <a:xfrm>
            <a:off x="6591049" y="58526"/>
            <a:ext cx="5567772" cy="627555"/>
          </a:xfrm>
        </p:spPr>
        <p:txBody>
          <a:bodyPr>
            <a:noAutofit/>
          </a:bodyPr>
          <a:lstStyle/>
          <a:p>
            <a:pPr algn="ctr">
              <a:lnSpc>
                <a:spcPct val="110000"/>
              </a:lnSpc>
            </a:pPr>
            <a:r>
              <a:rPr lang="tr-TR" sz="3200" b="1">
                <a:solidFill>
                  <a:schemeClr val="bg1"/>
                </a:solidFill>
                <a:latin typeface="Times New Roman"/>
                <a:cs typeface="Times New Roman"/>
              </a:rPr>
              <a:t>İDARİ PARA CEZALARI</a:t>
            </a:r>
          </a:p>
        </p:txBody>
      </p:sp>
      <p:sp>
        <p:nvSpPr>
          <p:cNvPr id="5" name="İçerik Yer Tutucusu 3">
            <a:extLst>
              <a:ext uri="{FF2B5EF4-FFF2-40B4-BE49-F238E27FC236}">
                <a16:creationId xmlns:a16="http://schemas.microsoft.com/office/drawing/2014/main" id="{6289A0DF-73C3-40EB-A8AC-7934EC460C34}"/>
              </a:ext>
            </a:extLst>
          </p:cNvPr>
          <p:cNvSpPr txBox="1">
            <a:spLocks/>
          </p:cNvSpPr>
          <p:nvPr/>
        </p:nvSpPr>
        <p:spPr>
          <a:xfrm>
            <a:off x="489098" y="835141"/>
            <a:ext cx="11515060" cy="5356670"/>
          </a:xfrm>
          <a:prstGeom prst="rect">
            <a:avLst/>
          </a:prstGeom>
        </p:spPr>
        <p:txBody>
          <a:bodyPr vert="horz" lIns="91440" tIns="45720" rIns="91440" bIns="45720" rtlCol="0" anchor="t">
            <a:noAutofit/>
          </a:bodyPr>
          <a:lstStyle>
            <a:lvl1pPr marL="171450" indent="-171450" algn="l" defTabSz="685800" rtl="0" eaLnBrk="1" latinLnBrk="0" hangingPunct="1">
              <a:lnSpc>
                <a:spcPct val="90000"/>
              </a:lnSpc>
              <a:spcBef>
                <a:spcPts val="750"/>
              </a:spcBef>
              <a:buClr>
                <a:schemeClr val="accent5">
                  <a:lumMod val="75000"/>
                </a:schemeClr>
              </a:buClr>
              <a:buFont typeface="Wingdings" panose="05000000000000000000" pitchFamily="2" charset="2"/>
              <a:buChar char="Ø"/>
              <a:defRPr sz="2000" kern="1200">
                <a:solidFill>
                  <a:schemeClr val="tx1"/>
                </a:solidFill>
                <a:latin typeface="Cambria" panose="02040503050406030204" pitchFamily="18" charset="0"/>
                <a:ea typeface="Cambria" panose="02040503050406030204" pitchFamily="18" charset="0"/>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defTabSz="914400">
              <a:lnSpc>
                <a:spcPct val="115000"/>
              </a:lnSpc>
              <a:buClrTx/>
            </a:pPr>
            <a:r>
              <a:rPr lang="tr-TR" sz="1800" b="1">
                <a:latin typeface="Times New Roman" panose="02020603050405020304" pitchFamily="18" charset="0"/>
                <a:ea typeface="Cambria"/>
                <a:cs typeface="Times New Roman" panose="02020603050405020304" pitchFamily="18" charset="0"/>
              </a:rPr>
              <a:t>Kapsam</a:t>
            </a:r>
            <a:endParaRPr lang="tr-TR">
              <a:latin typeface="Times New Roman" panose="02020603050405020304" pitchFamily="18" charset="0"/>
              <a:cs typeface="Times New Roman" panose="02020603050405020304" pitchFamily="18" charset="0"/>
            </a:endParaRPr>
          </a:p>
          <a:p>
            <a:pPr lvl="1" indent="-285750" algn="just">
              <a:buFont typeface="Wingdings" panose="05000000000000000000" pitchFamily="2" charset="2"/>
              <a:buChar char="§"/>
            </a:pPr>
            <a:r>
              <a:rPr lang="tr-TR" sz="2000">
                <a:latin typeface="Times New Roman" panose="02020603050405020304" pitchFamily="18" charset="0"/>
                <a:cs typeface="Times New Roman" panose="02020603050405020304" pitchFamily="18" charset="0"/>
              </a:rPr>
              <a:t>30.4.2021 tarihinden önce (bu tarih dahil) işlenen fiillere ilişkin olup son  başvuru tarihine kadar tebliğ edildiği halde bu tarihe kadar ödenmemiş olan idari para cezaları</a:t>
            </a:r>
          </a:p>
          <a:p>
            <a:pPr marL="171450" lvl="1" algn="just" defTabSz="914400">
              <a:lnSpc>
                <a:spcPct val="115000"/>
              </a:lnSpc>
              <a:spcBef>
                <a:spcPts val="750"/>
              </a:spcBef>
              <a:buFont typeface="Wingdings" panose="05000000000000000000" pitchFamily="2" charset="2"/>
              <a:buChar char="Ø"/>
            </a:pPr>
            <a:r>
              <a:rPr lang="tr-TR" b="1">
                <a:latin typeface="Times New Roman" panose="02020603050405020304" pitchFamily="18" charset="0"/>
                <a:ea typeface="Cambria"/>
                <a:cs typeface="Times New Roman" panose="02020603050405020304" pitchFamily="18" charset="0"/>
              </a:rPr>
              <a:t>Yöntem</a:t>
            </a:r>
          </a:p>
          <a:p>
            <a:pPr lvl="1" algn="just" defTabSz="914400">
              <a:lnSpc>
                <a:spcPct val="115000"/>
              </a:lnSpc>
              <a:buFont typeface="Wingdings" panose="05000000000000000000" pitchFamily="2" charset="2"/>
              <a:buChar char="§"/>
            </a:pPr>
            <a:r>
              <a:rPr lang="tr-TR">
                <a:latin typeface="Times New Roman" panose="02020603050405020304" pitchFamily="18" charset="0"/>
                <a:cs typeface="Times New Roman" panose="02020603050405020304" pitchFamily="18" charset="0"/>
              </a:rPr>
              <a:t>İdari para cezalarının yapılandırılması halinde önce borç aslının </a:t>
            </a:r>
            <a:r>
              <a:rPr lang="en-US">
                <a:latin typeface="Times New Roman" panose="02020603050405020304" pitchFamily="18" charset="0"/>
                <a:cs typeface="Times New Roman" panose="02020603050405020304" pitchFamily="18" charset="0"/>
              </a:rPr>
              <a:t>%50’si</a:t>
            </a:r>
            <a:r>
              <a:rPr lang="tr-TR">
                <a:latin typeface="Times New Roman" panose="02020603050405020304" pitchFamily="18" charset="0"/>
                <a:cs typeface="Times New Roman" panose="02020603050405020304" pitchFamily="18" charset="0"/>
              </a:rPr>
              <a:t> ile borç aslına uygulanan gecikme cezası ve zammı silinecektir.</a:t>
            </a:r>
          </a:p>
          <a:p>
            <a:pPr lvl="1" algn="just" defTabSz="914400">
              <a:lnSpc>
                <a:spcPct val="115000"/>
              </a:lnSpc>
              <a:buFont typeface="Wingdings" panose="05000000000000000000" pitchFamily="2" charset="2"/>
              <a:buChar char="§"/>
            </a:pPr>
            <a:r>
              <a:rPr lang="tr-TR">
                <a:latin typeface="Times New Roman" panose="02020603050405020304" pitchFamily="18" charset="0"/>
                <a:cs typeface="Times New Roman" panose="02020603050405020304" pitchFamily="18" charset="0"/>
              </a:rPr>
              <a:t>İdari para cezasının kalan yarısı </a:t>
            </a:r>
            <a:r>
              <a:rPr lang="en-US">
                <a:latin typeface="Times New Roman" panose="02020603050405020304" pitchFamily="18" charset="0"/>
                <a:cs typeface="Times New Roman" panose="02020603050405020304" pitchFamily="18" charset="0"/>
              </a:rPr>
              <a:t>Yi-ÜFE </a:t>
            </a:r>
            <a:r>
              <a:rPr lang="en-US" err="1">
                <a:latin typeface="Times New Roman" panose="02020603050405020304" pitchFamily="18" charset="0"/>
                <a:cs typeface="Times New Roman" panose="02020603050405020304" pitchFamily="18" charset="0"/>
              </a:rPr>
              <a:t>ile</a:t>
            </a:r>
            <a:r>
              <a:rPr lang="en-US">
                <a:latin typeface="Times New Roman" panose="02020603050405020304" pitchFamily="18" charset="0"/>
                <a:cs typeface="Times New Roman" panose="02020603050405020304" pitchFamily="18" charset="0"/>
              </a:rPr>
              <a:t> </a:t>
            </a:r>
            <a:r>
              <a:rPr lang="tr-TR">
                <a:latin typeface="Times New Roman" panose="02020603050405020304" pitchFamily="18" charset="0"/>
                <a:cs typeface="Times New Roman" panose="02020603050405020304" pitchFamily="18" charset="0"/>
              </a:rPr>
              <a:t>güncellenecektir. </a:t>
            </a:r>
          </a:p>
          <a:p>
            <a:pPr lvl="1" algn="just" defTabSz="914400">
              <a:lnSpc>
                <a:spcPct val="115000"/>
              </a:lnSpc>
              <a:buFont typeface="Wingdings" panose="05000000000000000000" pitchFamily="2" charset="2"/>
              <a:buChar char="§"/>
            </a:pPr>
            <a:r>
              <a:rPr lang="tr-TR">
                <a:latin typeface="Times New Roman" panose="02020603050405020304" pitchFamily="18" charset="0"/>
                <a:cs typeface="Times New Roman" panose="02020603050405020304" pitchFamily="18" charset="0"/>
              </a:rPr>
              <a:t>Yeni hesaplanacak tutar peşin ödenirse yine hesaplanan Yİ-ÜFE’nin %90’ı, 31.12.2021 tarihine kadar ödenirse de % 50’si silinecektir. </a:t>
            </a:r>
          </a:p>
          <a:p>
            <a:pPr lvl="1" algn="just" defTabSz="914400">
              <a:lnSpc>
                <a:spcPct val="115000"/>
              </a:lnSpc>
              <a:buFont typeface="Wingdings" panose="05000000000000000000" pitchFamily="2" charset="2"/>
              <a:buChar char="§"/>
            </a:pPr>
            <a:r>
              <a:rPr lang="tr-TR">
                <a:latin typeface="Times New Roman" panose="02020603050405020304" pitchFamily="18" charset="0"/>
                <a:cs typeface="Times New Roman" panose="02020603050405020304" pitchFamily="18" charset="0"/>
              </a:rPr>
              <a:t>Taksitle ödenirse de kanundaki katsayılar kullanılacaktır.</a:t>
            </a:r>
            <a:endParaRPr lang="en-US">
              <a:latin typeface="Times New Roman" panose="02020603050405020304" pitchFamily="18" charset="0"/>
              <a:cs typeface="Times New Roman" panose="02020603050405020304" pitchFamily="18" charset="0"/>
            </a:endParaRPr>
          </a:p>
          <a:p>
            <a:pPr marL="171450" lvl="1" algn="just" defTabSz="914400">
              <a:lnSpc>
                <a:spcPct val="115000"/>
              </a:lnSpc>
              <a:spcBef>
                <a:spcPts val="750"/>
              </a:spcBef>
              <a:buClrTx/>
              <a:buFont typeface="Wingdings" panose="05000000000000000000" pitchFamily="2" charset="2"/>
              <a:buChar char="Ø"/>
            </a:pPr>
            <a:r>
              <a:rPr lang="tr-TR" b="1">
                <a:latin typeface="Times New Roman" panose="02020603050405020304" pitchFamily="18" charset="0"/>
                <a:ea typeface="Cambria"/>
                <a:cs typeface="Times New Roman" panose="02020603050405020304" pitchFamily="18" charset="0"/>
              </a:rPr>
              <a:t>Örnek</a:t>
            </a:r>
          </a:p>
          <a:p>
            <a:pPr lvl="1" algn="just" defTabSz="914400">
              <a:lnSpc>
                <a:spcPct val="100000"/>
              </a:lnSpc>
              <a:buFont typeface="Wingdings" panose="05000000000000000000" pitchFamily="2" charset="2"/>
              <a:buChar char="§"/>
            </a:pPr>
            <a:r>
              <a:rPr lang="tr-TR">
                <a:latin typeface="Times New Roman" panose="02020603050405020304" pitchFamily="18" charset="0"/>
                <a:ea typeface="Cambria"/>
                <a:cs typeface="Times New Roman" panose="02020603050405020304" pitchFamily="18" charset="0"/>
              </a:rPr>
              <a:t> 2016 yılında işlenen bir fiile ilişkin 1.200 TL idari para cezasının gecikme cezası ve zammı bugün 1.005,69 TL, toplam borç 2.205,69 TL’dir. Yapılandırıldığında, borç aslı 600 TL’ye indirilecek, buna uygulanacak Yİ-ÜFE 108,65 TL, yeni borç tutarı ise 708,65 TL olacaktır.</a:t>
            </a:r>
          </a:p>
          <a:p>
            <a:pPr lvl="1" algn="just" defTabSz="914400">
              <a:lnSpc>
                <a:spcPct val="100000"/>
              </a:lnSpc>
              <a:buFont typeface="Wingdings" panose="05000000000000000000" pitchFamily="2" charset="2"/>
              <a:buChar char="§"/>
            </a:pPr>
            <a:r>
              <a:rPr lang="tr-TR">
                <a:latin typeface="Times New Roman" panose="02020603050405020304" pitchFamily="18" charset="0"/>
                <a:ea typeface="Cambria"/>
                <a:cs typeface="Times New Roman" panose="02020603050405020304" pitchFamily="18" charset="0"/>
              </a:rPr>
              <a:t>Bu borç 1.11.2021’e kadar ödenirse Yİ-ÜFE tutarının %90’ı da terkin edilerek  600+10,87=610,87 TL olarak ödenecektir. İndirim oranı %72,3’tür.</a:t>
            </a:r>
          </a:p>
        </p:txBody>
      </p:sp>
    </p:spTree>
    <p:extLst>
      <p:ext uri="{BB962C8B-B14F-4D97-AF65-F5344CB8AC3E}">
        <p14:creationId xmlns:p14="http://schemas.microsoft.com/office/powerpoint/2010/main" val="3526990211"/>
      </p:ext>
    </p:extLst>
  </p:cSld>
  <p:clrMapOvr>
    <a:masterClrMapping/>
  </p:clrMapOvr>
</p:sld>
</file>

<file path=ppt/theme/theme1.xml><?xml version="1.0" encoding="utf-8"?>
<a:theme xmlns:a="http://schemas.openxmlformats.org/drawingml/2006/main" name="Özel Tasarı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
      <a:maj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Özel Tasarı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Özel Tasarı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Özel Tasarı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4_Özel Tasarım">
  <a:themeElements>
    <a:clrScheme name="Office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 /></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Belge" ma:contentTypeID="0x010100BA62DA9E4081504697693EE47ADA5613" ma:contentTypeVersion="9" ma:contentTypeDescription="Yeni belge oluşturun." ma:contentTypeScope="" ma:versionID="215f68a09dd029d0eb94c747709921cc">
  <xsd:schema xmlns:xsd="http://www.w3.org/2001/XMLSchema" xmlns:xs="http://www.w3.org/2001/XMLSchema" xmlns:p="http://schemas.microsoft.com/office/2006/metadata/properties" xmlns:ns2="49beee35-9cda-4a95-9829-fc22b84fc156" targetNamespace="http://schemas.microsoft.com/office/2006/metadata/properties" ma:root="true" ma:fieldsID="c5c47546a1401262ddf3636ab2433dfd" ns2:_="">
    <xsd:import namespace="49beee35-9cda-4a95-9829-fc22b84fc15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9beee35-9cda-4a95-9829-fc22b84fc15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2" nillable="true" ma:displayName="Length (seconds)" ma:internalName="MediaLengthInSeconds" ma:readOnly="true">
      <xsd:simpleType>
        <xsd:restriction base="dms:Unknow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AD0E30B-0A45-471E-B060-A29BFF17ED78}">
  <ds:schemaRefs>
    <ds:schemaRef ds:uri="http://schemas.microsoft.com/office/2006/metadata/properties"/>
    <ds:schemaRef ds:uri="http://www.w3.org/2000/xmlns/"/>
  </ds:schemaRefs>
</ds:datastoreItem>
</file>

<file path=customXml/itemProps2.xml><?xml version="1.0" encoding="utf-8"?>
<ds:datastoreItem xmlns:ds="http://schemas.openxmlformats.org/officeDocument/2006/customXml" ds:itemID="{D5DDAF2C-6B4C-4233-AC57-BDEA73FEEA0E}">
  <ds:schemaRefs>
    <ds:schemaRef ds:uri="http://schemas.microsoft.com/office/2006/metadata/contentType"/>
    <ds:schemaRef ds:uri="http://schemas.microsoft.com/office/2006/metadata/properties/metaAttributes"/>
    <ds:schemaRef ds:uri="http://www.w3.org/2000/xmlns/"/>
    <ds:schemaRef ds:uri="http://www.w3.org/2001/XMLSchema"/>
    <ds:schemaRef ds:uri="49beee35-9cda-4a95-9829-fc22b84fc156"/>
  </ds:schemaRefs>
</ds:datastoreItem>
</file>

<file path=customXml/itemProps3.xml><?xml version="1.0" encoding="utf-8"?>
<ds:datastoreItem xmlns:ds="http://schemas.openxmlformats.org/officeDocument/2006/customXml" ds:itemID="{6C870AA9-64F0-4566-84D0-563C4257C34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96</TotalTime>
  <Words>3166</Words>
  <Application>Microsoft Office PowerPoint</Application>
  <PresentationFormat>Geniş ekran</PresentationFormat>
  <Paragraphs>443</Paragraphs>
  <Slides>31</Slides>
  <Notes>18</Notes>
  <HiddenSlides>0</HiddenSlides>
  <MMClips>0</MMClips>
  <ScaleCrop>false</ScaleCrop>
  <HeadingPairs>
    <vt:vector size="4" baseType="variant">
      <vt:variant>
        <vt:lpstr>Tema</vt:lpstr>
      </vt:variant>
      <vt:variant>
        <vt:i4>6</vt:i4>
      </vt:variant>
      <vt:variant>
        <vt:lpstr>Slayt Başlıkları</vt:lpstr>
      </vt:variant>
      <vt:variant>
        <vt:i4>31</vt:i4>
      </vt:variant>
    </vt:vector>
  </HeadingPairs>
  <TitlesOfParts>
    <vt:vector size="37" baseType="lpstr">
      <vt:lpstr>Özel Tasarım</vt:lpstr>
      <vt:lpstr>1_Özel Tasarım</vt:lpstr>
      <vt:lpstr>2_Özel Tasarım</vt:lpstr>
      <vt:lpstr>3_Özel Tasarım</vt:lpstr>
      <vt:lpstr>4_Özel Tasarım</vt:lpstr>
      <vt:lpstr>Office Teması</vt:lpstr>
      <vt:lpstr>PowerPoint Sunusu</vt:lpstr>
      <vt:lpstr>SUNUM PLANI</vt:lpstr>
      <vt:lpstr>PowerPoint Sunusu</vt:lpstr>
      <vt:lpstr>PowerPoint Sunusu</vt:lpstr>
      <vt:lpstr>PowerPoint Sunusu</vt:lpstr>
      <vt:lpstr>PowerPoint Sunusu</vt:lpstr>
      <vt:lpstr>PowerPoint Sunusu</vt:lpstr>
      <vt:lpstr>PowerPoint Sunusu</vt:lpstr>
      <vt:lpstr>İDARİ PARA CEZALARI</vt:lpstr>
      <vt:lpstr>ASLI ÖDENMİŞ FER’İ ALACAKLAR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SUNUM BAŞLIĞI</dc:title>
  <dc:creator>HP</dc:creator>
  <cp:lastModifiedBy>Bilinmeyen Kullanıcı</cp:lastModifiedBy>
  <cp:revision>36</cp:revision>
  <cp:lastPrinted>2021-05-04T12:52:58Z</cp:lastPrinted>
  <dcterms:created xsi:type="dcterms:W3CDTF">2019-04-01T08:33:12Z</dcterms:created>
  <dcterms:modified xsi:type="dcterms:W3CDTF">2021-08-11T05:56:16Z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0x010100BA62DA9E4081504697693EE47ADA5613</vt:lpwstr>
  </property>
</Properties>
</file>