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29" r:id="rId2"/>
    <p:sldId id="257" r:id="rId3"/>
    <p:sldId id="265" r:id="rId4"/>
    <p:sldId id="25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9" r:id="rId15"/>
    <p:sldId id="280" r:id="rId16"/>
    <p:sldId id="281" r:id="rId17"/>
    <p:sldId id="282" r:id="rId18"/>
    <p:sldId id="328" r:id="rId19"/>
    <p:sldId id="330" r:id="rId20"/>
    <p:sldId id="327" r:id="rId21"/>
    <p:sldId id="283" r:id="rId22"/>
    <p:sldId id="284" r:id="rId23"/>
    <p:sldId id="288" r:id="rId24"/>
    <p:sldId id="289" r:id="rId25"/>
    <p:sldId id="285" r:id="rId26"/>
    <p:sldId id="322" r:id="rId27"/>
    <p:sldId id="291" r:id="rId28"/>
    <p:sldId id="321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1" r:id="rId37"/>
    <p:sldId id="302" r:id="rId38"/>
    <p:sldId id="300" r:id="rId39"/>
    <p:sldId id="303" r:id="rId40"/>
    <p:sldId id="304" r:id="rId41"/>
    <p:sldId id="306" r:id="rId42"/>
    <p:sldId id="307" r:id="rId43"/>
    <p:sldId id="308" r:id="rId44"/>
    <p:sldId id="324" r:id="rId45"/>
    <p:sldId id="325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</p:sldIdLst>
  <p:sldSz cx="9144000" cy="5143500" type="screen16x9"/>
  <p:notesSz cx="6858000" cy="9144000"/>
  <p:defaultTextStyle>
    <a:defPPr>
      <a:defRPr lang="tr-T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12" autoAdjust="0"/>
  </p:normalViewPr>
  <p:slideViewPr>
    <p:cSldViewPr snapToGrid="0">
      <p:cViewPr varScale="1">
        <p:scale>
          <a:sx n="147" d="100"/>
          <a:sy n="147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05098-11A1-4F0F-BD2B-2F1786669816}" type="doc">
      <dgm:prSet loTypeId="urn:microsoft.com/office/officeart/2008/layout/AlternatingHexagons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EC7677F-6D4B-42C9-B0F3-9708D40925ED}">
      <dgm:prSet phldrT="[Metin]" custT="1"/>
      <dgm:spPr>
        <a:xfrm rot="5400000">
          <a:off x="6238865" y="-461424"/>
          <a:ext cx="1706139" cy="2635017"/>
        </a:xfrm>
        <a:prstGeom prst="hexagon">
          <a:avLst>
            <a:gd name="adj" fmla="val 25000"/>
            <a:gd name="vf" fmla="val 115470"/>
          </a:avLst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altLang="tr-TR" sz="1200" b="1" dirty="0" smtClean="0">
              <a:solidFill>
                <a:schemeClr val="bg1"/>
              </a:solidFill>
              <a:latin typeface="Calibri"/>
            </a:rPr>
            <a:t>Serbest meslek ödemeleri</a:t>
          </a:r>
          <a:endParaRPr lang="tr-TR" sz="12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631D452B-B14C-4518-85C8-47F12CC8BDEA}" type="parTrans" cxnId="{238F92D7-401C-47A8-B91A-0769A6AA49A3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8442F774-12D6-4329-A7A8-86F48EE72EA0}" type="sibTrans" cxnId="{238F92D7-401C-47A8-B91A-0769A6AA49A3}">
      <dgm:prSet custT="1"/>
      <dgm:spPr>
        <a:xfrm rot="5400000">
          <a:off x="3349609" y="-461424"/>
          <a:ext cx="1706139" cy="2635017"/>
        </a:xfrm>
        <a:prstGeom prst="hexagon">
          <a:avLst>
            <a:gd name="adj" fmla="val 25000"/>
            <a:gd name="vf" fmla="val 115470"/>
          </a:avLst>
        </a:prstGeom>
        <a:solidFill>
          <a:srgbClr val="CC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altLang="tr-TR" sz="1400" b="1" dirty="0" smtClean="0">
              <a:solidFill>
                <a:srgbClr val="0070C0"/>
              </a:solidFill>
              <a:latin typeface="Calibri"/>
            </a:rPr>
            <a:t>Ücret ödemeleri 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8B7F7BE0-4BD6-49DD-BCDF-3000D50E1917}">
      <dgm:prSet phldrT="[Metin]" custT="1"/>
      <dgm:spPr>
        <a:xfrm>
          <a:off x="7191437" y="344242"/>
          <a:ext cx="1904051" cy="10236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tr-TR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DC53036-30B6-4194-B8B8-7C4346E62F4E}" type="parTrans" cxnId="{3CC07449-ECCB-474B-991A-F2469B0ADCA6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5C736DAE-C3FE-4E31-8312-E6BB9B2E9985}" type="sibTrans" cxnId="{3CC07449-ECCB-474B-991A-F2469B0ADCA6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A27B96CE-D6D6-43E4-9032-F990C3E7D115}">
      <dgm:prSet phldrT="[Metin]" custT="1"/>
      <dgm:spPr>
        <a:xfrm rot="5400000">
          <a:off x="4746539" y="986747"/>
          <a:ext cx="1706139" cy="2635017"/>
        </a:xfrm>
        <a:prstGeom prst="hexagon">
          <a:avLst>
            <a:gd name="adj" fmla="val 25000"/>
            <a:gd name="vf" fmla="val 11547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altLang="tr-TR" sz="1100" b="1" dirty="0" smtClean="0">
              <a:solidFill>
                <a:schemeClr val="bg1"/>
              </a:solidFill>
              <a:latin typeface="Calibri"/>
            </a:rPr>
            <a:t>Yıllara sari inşaat ve onarım işlerine ilişkin ödemeler</a:t>
          </a:r>
          <a:endParaRPr lang="tr-TR" sz="11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F1219BF-6259-441D-812C-CE51189056A6}" type="parTrans" cxnId="{C77CAD89-1917-454E-90CF-6FA4215D0AAB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6D4F6338-27B9-4EC2-B545-A4589E962061}" type="sibTrans" cxnId="{C77CAD89-1917-454E-90CF-6FA4215D0AAB}">
      <dgm:prSet custT="1"/>
      <dgm:spPr>
        <a:xfrm rot="5400000">
          <a:off x="7670157" y="986747"/>
          <a:ext cx="1706139" cy="2635017"/>
        </a:xfrm>
        <a:prstGeom prst="hexagon">
          <a:avLst>
            <a:gd name="adj" fmla="val 25000"/>
            <a:gd name="vf" fmla="val 115470"/>
          </a:avLst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tr-TR" altLang="tr-TR" sz="1200" b="1" dirty="0" smtClean="0">
              <a:solidFill>
                <a:srgbClr val="0070C0"/>
              </a:solidFill>
              <a:latin typeface="Calibri"/>
            </a:rPr>
            <a:t>Kira ödemeleri</a:t>
          </a:r>
          <a:endParaRPr lang="tr-TR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8DCA257-576B-4B9B-AE5E-41DD02C911FE}">
      <dgm:prSet phldrT="[Metin]" custT="1"/>
      <dgm:spPr>
        <a:xfrm>
          <a:off x="2953386" y="1792414"/>
          <a:ext cx="1842630" cy="10236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tr-TR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CC40617-4386-4050-9D3F-3551AF1B01DE}" type="parTrans" cxnId="{0E09FED0-61B3-4783-AC4A-2E99CB3F8B11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FFE94925-82AE-495C-B76B-071CDA723122}" type="sibTrans" cxnId="{0E09FED0-61B3-4783-AC4A-2E99CB3F8B11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56683BE8-95EC-4B58-9DCC-E8B66148B0A0}">
      <dgm:prSet phldrT="[Metin]" custT="1"/>
      <dgm:spPr>
        <a:xfrm rot="5400000">
          <a:off x="6238865" y="2434918"/>
          <a:ext cx="1706139" cy="2635017"/>
        </a:xfrm>
        <a:prstGeom prst="hexagon">
          <a:avLst>
            <a:gd name="adj" fmla="val 25000"/>
            <a:gd name="vf" fmla="val 115470"/>
          </a:avLst>
        </a:prstGeom>
        <a:solidFill>
          <a:srgbClr val="F796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altLang="tr-TR" sz="1100" b="1" dirty="0" smtClean="0">
              <a:solidFill>
                <a:schemeClr val="bg1"/>
              </a:solidFill>
              <a:latin typeface="Calibri"/>
            </a:rPr>
            <a:t>Vergiden muaf esnafa yaptıkları ödemeler</a:t>
          </a:r>
          <a:endParaRPr lang="tr-TR" sz="1100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EFE7C37-054C-4D12-8099-88876B650D3B}" type="parTrans" cxnId="{821D4857-87DE-4940-AB0A-40B00261AD3B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C43C6A09-1A20-4E4F-B731-F47E5DF4E821}" type="sibTrans" cxnId="{821D4857-87DE-4940-AB0A-40B00261AD3B}">
      <dgm:prSet custT="1"/>
      <dgm:spPr>
        <a:xfrm rot="5400000">
          <a:off x="3349609" y="2434918"/>
          <a:ext cx="1706139" cy="2635017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tr-TR" altLang="tr-TR" sz="1200" b="1" dirty="0" smtClean="0">
              <a:solidFill>
                <a:srgbClr val="0070C0"/>
              </a:solidFill>
              <a:latin typeface="Calibri"/>
            </a:rPr>
            <a:t>Çiftçilere yaptıkları ödemeler</a:t>
          </a:r>
          <a:endParaRPr lang="tr-TR" sz="11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E7662AF-D519-4EFE-8771-C5FF54D09F93}">
      <dgm:prSet phldrT="[Metin]" custT="1"/>
      <dgm:spPr>
        <a:xfrm>
          <a:off x="7191437" y="3240585"/>
          <a:ext cx="1904051" cy="10236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tr-TR" sz="1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E8FDD73-E8AB-48E9-95BF-7DC212CD770E}" type="parTrans" cxnId="{1F11B11D-8B7B-41DE-A0EE-7CABEEDBF0BD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22324CAB-1A4A-4597-B509-15860FC8FEE1}" type="sibTrans" cxnId="{1F11B11D-8B7B-41DE-A0EE-7CABEEDBF0BD}">
      <dgm:prSet/>
      <dgm:spPr/>
      <dgm:t>
        <a:bodyPr/>
        <a:lstStyle/>
        <a:p>
          <a:endParaRPr lang="tr-TR" sz="1800" b="1" dirty="0">
            <a:solidFill>
              <a:schemeClr val="tx1"/>
            </a:solidFill>
          </a:endParaRPr>
        </a:p>
      </dgm:t>
    </dgm:pt>
    <dgm:pt modelId="{E72966C5-6652-465A-A263-5514151D188B}" type="pres">
      <dgm:prSet presAssocID="{5C505098-11A1-4F0F-BD2B-2F178666981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5EC6F84-260E-430D-9005-E20DF6F29FD1}" type="pres">
      <dgm:prSet presAssocID="{0EC7677F-6D4B-42C9-B0F3-9708D40925ED}" presName="composite" presStyleCnt="0"/>
      <dgm:spPr/>
    </dgm:pt>
    <dgm:pt modelId="{22D8485E-EECD-4149-B7CD-71D0DD95F45A}" type="pres">
      <dgm:prSet presAssocID="{0EC7677F-6D4B-42C9-B0F3-9708D40925ED}" presName="Parent1" presStyleLbl="node1" presStyleIdx="0" presStyleCnt="6" custScaleX="177521" custLinFactNeighborX="463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BA4EA3-ED59-4FBD-9EE4-4265587FDECF}" type="pres">
      <dgm:prSet presAssocID="{0EC7677F-6D4B-42C9-B0F3-9708D40925E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20E4A0-FA8B-409F-B511-CABAF732FCF5}" type="pres">
      <dgm:prSet presAssocID="{0EC7677F-6D4B-42C9-B0F3-9708D40925ED}" presName="BalanceSpacing" presStyleCnt="0"/>
      <dgm:spPr/>
    </dgm:pt>
    <dgm:pt modelId="{B24BD015-D31C-408C-A646-5F99C9DCBB52}" type="pres">
      <dgm:prSet presAssocID="{0EC7677F-6D4B-42C9-B0F3-9708D40925ED}" presName="BalanceSpacing1" presStyleCnt="0"/>
      <dgm:spPr/>
    </dgm:pt>
    <dgm:pt modelId="{422A715E-6FA4-4541-A755-99E6DC4DAE0E}" type="pres">
      <dgm:prSet presAssocID="{8442F774-12D6-4329-A7A8-86F48EE72EA0}" presName="Accent1Text" presStyleLbl="node1" presStyleIdx="1" presStyleCnt="6" custScaleX="177521" custLinFactNeighborX="-40318"/>
      <dgm:spPr/>
      <dgm:t>
        <a:bodyPr/>
        <a:lstStyle/>
        <a:p>
          <a:endParaRPr lang="tr-TR"/>
        </a:p>
      </dgm:t>
    </dgm:pt>
    <dgm:pt modelId="{E94B52C3-C2F8-4FE4-834E-ED5EFB85D6F7}" type="pres">
      <dgm:prSet presAssocID="{8442F774-12D6-4329-A7A8-86F48EE72EA0}" presName="spaceBetweenRectangles" presStyleCnt="0"/>
      <dgm:spPr/>
    </dgm:pt>
    <dgm:pt modelId="{9CB58D81-9041-47D6-8198-339F751E7253}" type="pres">
      <dgm:prSet presAssocID="{A27B96CE-D6D6-43E4-9032-F990C3E7D115}" presName="composite" presStyleCnt="0"/>
      <dgm:spPr/>
    </dgm:pt>
    <dgm:pt modelId="{F03E3DE7-A77E-4FE3-A88C-9C93056B1045}" type="pres">
      <dgm:prSet presAssocID="{A27B96CE-D6D6-43E4-9032-F990C3E7D115}" presName="Parent1" presStyleLbl="node1" presStyleIdx="2" presStyleCnt="6" custScaleX="1775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4C0736-E666-49D6-A335-551968AA566B}" type="pres">
      <dgm:prSet presAssocID="{A27B96CE-D6D6-43E4-9032-F990C3E7D11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FDED53-7600-43A0-9941-3093B14F2A61}" type="pres">
      <dgm:prSet presAssocID="{A27B96CE-D6D6-43E4-9032-F990C3E7D115}" presName="BalanceSpacing" presStyleCnt="0"/>
      <dgm:spPr/>
    </dgm:pt>
    <dgm:pt modelId="{497D36F1-6C47-446F-AF6E-776B26953FF1}" type="pres">
      <dgm:prSet presAssocID="{A27B96CE-D6D6-43E4-9032-F990C3E7D115}" presName="BalanceSpacing1" presStyleCnt="0"/>
      <dgm:spPr/>
    </dgm:pt>
    <dgm:pt modelId="{FA7A84F5-7DC8-42F5-B514-D991916D3F66}" type="pres">
      <dgm:prSet presAssocID="{6D4F6338-27B9-4EC2-B545-A4589E962061}" presName="Accent1Text" presStyleLbl="node1" presStyleIdx="3" presStyleCnt="6" custScaleX="177521" custLinFactNeighborX="88964"/>
      <dgm:spPr/>
      <dgm:t>
        <a:bodyPr/>
        <a:lstStyle/>
        <a:p>
          <a:endParaRPr lang="tr-TR"/>
        </a:p>
      </dgm:t>
    </dgm:pt>
    <dgm:pt modelId="{0B21CC8C-ED83-4E0F-95F0-79A522DC3299}" type="pres">
      <dgm:prSet presAssocID="{6D4F6338-27B9-4EC2-B545-A4589E962061}" presName="spaceBetweenRectangles" presStyleCnt="0"/>
      <dgm:spPr/>
    </dgm:pt>
    <dgm:pt modelId="{EE4AAA34-2054-4FF1-8404-B5563F8E0B38}" type="pres">
      <dgm:prSet presAssocID="{56683BE8-95EC-4B58-9DCC-E8B66148B0A0}" presName="composite" presStyleCnt="0"/>
      <dgm:spPr/>
    </dgm:pt>
    <dgm:pt modelId="{81EF01E8-B08A-48A5-BAA8-AAE46ECD11E4}" type="pres">
      <dgm:prSet presAssocID="{56683BE8-95EC-4B58-9DCC-E8B66148B0A0}" presName="Parent1" presStyleLbl="node1" presStyleIdx="4" presStyleCnt="6" custScaleX="177521" custLinFactNeighborX="463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AAE7DD-515C-4C81-AECD-28163013D184}" type="pres">
      <dgm:prSet presAssocID="{56683BE8-95EC-4B58-9DCC-E8B66148B0A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00E9DD-1F49-4E08-8E56-1BE17050C9FA}" type="pres">
      <dgm:prSet presAssocID="{56683BE8-95EC-4B58-9DCC-E8B66148B0A0}" presName="BalanceSpacing" presStyleCnt="0"/>
      <dgm:spPr/>
    </dgm:pt>
    <dgm:pt modelId="{17C14A38-2265-4635-9DE0-57169546B405}" type="pres">
      <dgm:prSet presAssocID="{56683BE8-95EC-4B58-9DCC-E8B66148B0A0}" presName="BalanceSpacing1" presStyleCnt="0"/>
      <dgm:spPr/>
    </dgm:pt>
    <dgm:pt modelId="{60B4F908-3006-4FE5-8FB9-B4F1FF20035D}" type="pres">
      <dgm:prSet presAssocID="{C43C6A09-1A20-4E4F-B731-F47E5DF4E821}" presName="Accent1Text" presStyleLbl="node1" presStyleIdx="5" presStyleCnt="6" custScaleX="177521" custLinFactNeighborX="-40318"/>
      <dgm:spPr/>
      <dgm:t>
        <a:bodyPr/>
        <a:lstStyle/>
        <a:p>
          <a:endParaRPr lang="tr-TR"/>
        </a:p>
      </dgm:t>
    </dgm:pt>
  </dgm:ptLst>
  <dgm:cxnLst>
    <dgm:cxn modelId="{3CC07449-ECCB-474B-991A-F2469B0ADCA6}" srcId="{0EC7677F-6D4B-42C9-B0F3-9708D40925ED}" destId="{8B7F7BE0-4BD6-49DD-BCDF-3000D50E1917}" srcOrd="0" destOrd="0" parTransId="{BDC53036-30B6-4194-B8B8-7C4346E62F4E}" sibTransId="{5C736DAE-C3FE-4E31-8312-E6BB9B2E9985}"/>
    <dgm:cxn modelId="{238F92D7-401C-47A8-B91A-0769A6AA49A3}" srcId="{5C505098-11A1-4F0F-BD2B-2F1786669816}" destId="{0EC7677F-6D4B-42C9-B0F3-9708D40925ED}" srcOrd="0" destOrd="0" parTransId="{631D452B-B14C-4518-85C8-47F12CC8BDEA}" sibTransId="{8442F774-12D6-4329-A7A8-86F48EE72EA0}"/>
    <dgm:cxn modelId="{7D394FC9-2C59-44A6-8AA7-8FE87CB31A04}" type="presOf" srcId="{A27B96CE-D6D6-43E4-9032-F990C3E7D115}" destId="{F03E3DE7-A77E-4FE3-A88C-9C93056B1045}" srcOrd="0" destOrd="0" presId="urn:microsoft.com/office/officeart/2008/layout/AlternatingHexagons"/>
    <dgm:cxn modelId="{821D4857-87DE-4940-AB0A-40B00261AD3B}" srcId="{5C505098-11A1-4F0F-BD2B-2F1786669816}" destId="{56683BE8-95EC-4B58-9DCC-E8B66148B0A0}" srcOrd="2" destOrd="0" parTransId="{DEFE7C37-054C-4D12-8099-88876B650D3B}" sibTransId="{C43C6A09-1A20-4E4F-B731-F47E5DF4E821}"/>
    <dgm:cxn modelId="{1F11B11D-8B7B-41DE-A0EE-7CABEEDBF0BD}" srcId="{56683BE8-95EC-4B58-9DCC-E8B66148B0A0}" destId="{2E7662AF-D519-4EFE-8771-C5FF54D09F93}" srcOrd="0" destOrd="0" parTransId="{7E8FDD73-E8AB-48E9-95BF-7DC212CD770E}" sibTransId="{22324CAB-1A4A-4597-B509-15860FC8FEE1}"/>
    <dgm:cxn modelId="{0E09FED0-61B3-4783-AC4A-2E99CB3F8B11}" srcId="{A27B96CE-D6D6-43E4-9032-F990C3E7D115}" destId="{B8DCA257-576B-4B9B-AE5E-41DD02C911FE}" srcOrd="0" destOrd="0" parTransId="{0CC40617-4386-4050-9D3F-3551AF1B01DE}" sibTransId="{FFE94925-82AE-495C-B76B-071CDA723122}"/>
    <dgm:cxn modelId="{A8774F0C-BB0A-46D3-B935-1A2FE0CE19A6}" type="presOf" srcId="{2E7662AF-D519-4EFE-8771-C5FF54D09F93}" destId="{E6AAE7DD-515C-4C81-AECD-28163013D184}" srcOrd="0" destOrd="0" presId="urn:microsoft.com/office/officeart/2008/layout/AlternatingHexagons"/>
    <dgm:cxn modelId="{76962990-A729-4950-841D-B7A9EC9CADF9}" type="presOf" srcId="{B8DCA257-576B-4B9B-AE5E-41DD02C911FE}" destId="{A94C0736-E666-49D6-A335-551968AA566B}" srcOrd="0" destOrd="0" presId="urn:microsoft.com/office/officeart/2008/layout/AlternatingHexagons"/>
    <dgm:cxn modelId="{4E984129-7F28-420A-9B8D-C1C703A20C72}" type="presOf" srcId="{6D4F6338-27B9-4EC2-B545-A4589E962061}" destId="{FA7A84F5-7DC8-42F5-B514-D991916D3F66}" srcOrd="0" destOrd="0" presId="urn:microsoft.com/office/officeart/2008/layout/AlternatingHexagons"/>
    <dgm:cxn modelId="{9678C56A-812E-4921-841C-4C658C29A8B5}" type="presOf" srcId="{8442F774-12D6-4329-A7A8-86F48EE72EA0}" destId="{422A715E-6FA4-4541-A755-99E6DC4DAE0E}" srcOrd="0" destOrd="0" presId="urn:microsoft.com/office/officeart/2008/layout/AlternatingHexagons"/>
    <dgm:cxn modelId="{1E4415FB-1889-4AC6-BAC2-5AB252B73720}" type="presOf" srcId="{C43C6A09-1A20-4E4F-B731-F47E5DF4E821}" destId="{60B4F908-3006-4FE5-8FB9-B4F1FF20035D}" srcOrd="0" destOrd="0" presId="urn:microsoft.com/office/officeart/2008/layout/AlternatingHexagons"/>
    <dgm:cxn modelId="{C77CAD89-1917-454E-90CF-6FA4215D0AAB}" srcId="{5C505098-11A1-4F0F-BD2B-2F1786669816}" destId="{A27B96CE-D6D6-43E4-9032-F990C3E7D115}" srcOrd="1" destOrd="0" parTransId="{FF1219BF-6259-441D-812C-CE51189056A6}" sibTransId="{6D4F6338-27B9-4EC2-B545-A4589E962061}"/>
    <dgm:cxn modelId="{D301F056-8AD6-46DF-8EA1-CB2756CBD434}" type="presOf" srcId="{8B7F7BE0-4BD6-49DD-BCDF-3000D50E1917}" destId="{A4BA4EA3-ED59-4FBD-9EE4-4265587FDECF}" srcOrd="0" destOrd="0" presId="urn:microsoft.com/office/officeart/2008/layout/AlternatingHexagons"/>
    <dgm:cxn modelId="{C909B620-AEA1-47E6-B90A-0E2ED676C5A2}" type="presOf" srcId="{5C505098-11A1-4F0F-BD2B-2F1786669816}" destId="{E72966C5-6652-465A-A263-5514151D188B}" srcOrd="0" destOrd="0" presId="urn:microsoft.com/office/officeart/2008/layout/AlternatingHexagons"/>
    <dgm:cxn modelId="{6FA95F5B-D944-47F3-AA2C-FB413A07F06E}" type="presOf" srcId="{56683BE8-95EC-4B58-9DCC-E8B66148B0A0}" destId="{81EF01E8-B08A-48A5-BAA8-AAE46ECD11E4}" srcOrd="0" destOrd="0" presId="urn:microsoft.com/office/officeart/2008/layout/AlternatingHexagons"/>
    <dgm:cxn modelId="{52821A0E-CB69-4391-8AC3-D04AC6B86017}" type="presOf" srcId="{0EC7677F-6D4B-42C9-B0F3-9708D40925ED}" destId="{22D8485E-EECD-4149-B7CD-71D0DD95F45A}" srcOrd="0" destOrd="0" presId="urn:microsoft.com/office/officeart/2008/layout/AlternatingHexagons"/>
    <dgm:cxn modelId="{350CE8B7-4813-4362-B8FF-E08043C6C6E3}" type="presParOf" srcId="{E72966C5-6652-465A-A263-5514151D188B}" destId="{C5EC6F84-260E-430D-9005-E20DF6F29FD1}" srcOrd="0" destOrd="0" presId="urn:microsoft.com/office/officeart/2008/layout/AlternatingHexagons"/>
    <dgm:cxn modelId="{25A2348E-62CD-40CE-A8B1-AE24FC8006E2}" type="presParOf" srcId="{C5EC6F84-260E-430D-9005-E20DF6F29FD1}" destId="{22D8485E-EECD-4149-B7CD-71D0DD95F45A}" srcOrd="0" destOrd="0" presId="urn:microsoft.com/office/officeart/2008/layout/AlternatingHexagons"/>
    <dgm:cxn modelId="{357A550C-72D3-4E43-89AF-0A69E41265A8}" type="presParOf" srcId="{C5EC6F84-260E-430D-9005-E20DF6F29FD1}" destId="{A4BA4EA3-ED59-4FBD-9EE4-4265587FDECF}" srcOrd="1" destOrd="0" presId="urn:microsoft.com/office/officeart/2008/layout/AlternatingHexagons"/>
    <dgm:cxn modelId="{D1FF76B7-FBFB-4D8D-AE7D-63E37C6B17EC}" type="presParOf" srcId="{C5EC6F84-260E-430D-9005-E20DF6F29FD1}" destId="{DC20E4A0-FA8B-409F-B511-CABAF732FCF5}" srcOrd="2" destOrd="0" presId="urn:microsoft.com/office/officeart/2008/layout/AlternatingHexagons"/>
    <dgm:cxn modelId="{08890B0C-ED01-46BB-8C9C-91D1EF03D485}" type="presParOf" srcId="{C5EC6F84-260E-430D-9005-E20DF6F29FD1}" destId="{B24BD015-D31C-408C-A646-5F99C9DCBB52}" srcOrd="3" destOrd="0" presId="urn:microsoft.com/office/officeart/2008/layout/AlternatingHexagons"/>
    <dgm:cxn modelId="{D76622B9-CC5E-48EA-8F9A-60D8CF1322CA}" type="presParOf" srcId="{C5EC6F84-260E-430D-9005-E20DF6F29FD1}" destId="{422A715E-6FA4-4541-A755-99E6DC4DAE0E}" srcOrd="4" destOrd="0" presId="urn:microsoft.com/office/officeart/2008/layout/AlternatingHexagons"/>
    <dgm:cxn modelId="{610F7F5B-ED52-413A-9762-C2CBCADE218C}" type="presParOf" srcId="{E72966C5-6652-465A-A263-5514151D188B}" destId="{E94B52C3-C2F8-4FE4-834E-ED5EFB85D6F7}" srcOrd="1" destOrd="0" presId="urn:microsoft.com/office/officeart/2008/layout/AlternatingHexagons"/>
    <dgm:cxn modelId="{D1E46328-0AC4-4CEA-B609-37B36A8762A7}" type="presParOf" srcId="{E72966C5-6652-465A-A263-5514151D188B}" destId="{9CB58D81-9041-47D6-8198-339F751E7253}" srcOrd="2" destOrd="0" presId="urn:microsoft.com/office/officeart/2008/layout/AlternatingHexagons"/>
    <dgm:cxn modelId="{C9F2F1CE-F101-4875-9E7D-FBCCC202C9B5}" type="presParOf" srcId="{9CB58D81-9041-47D6-8198-339F751E7253}" destId="{F03E3DE7-A77E-4FE3-A88C-9C93056B1045}" srcOrd="0" destOrd="0" presId="urn:microsoft.com/office/officeart/2008/layout/AlternatingHexagons"/>
    <dgm:cxn modelId="{6DDA15D0-5106-4899-ACDC-8A0DDBCA980E}" type="presParOf" srcId="{9CB58D81-9041-47D6-8198-339F751E7253}" destId="{A94C0736-E666-49D6-A335-551968AA566B}" srcOrd="1" destOrd="0" presId="urn:microsoft.com/office/officeart/2008/layout/AlternatingHexagons"/>
    <dgm:cxn modelId="{69C67DCC-EB73-4DEB-BB5F-8C4D91DDFA54}" type="presParOf" srcId="{9CB58D81-9041-47D6-8198-339F751E7253}" destId="{98FDED53-7600-43A0-9941-3093B14F2A61}" srcOrd="2" destOrd="0" presId="urn:microsoft.com/office/officeart/2008/layout/AlternatingHexagons"/>
    <dgm:cxn modelId="{28B50C04-F277-41CA-ABC5-A7811D12671A}" type="presParOf" srcId="{9CB58D81-9041-47D6-8198-339F751E7253}" destId="{497D36F1-6C47-446F-AF6E-776B26953FF1}" srcOrd="3" destOrd="0" presId="urn:microsoft.com/office/officeart/2008/layout/AlternatingHexagons"/>
    <dgm:cxn modelId="{34D5ECCD-A834-44FC-A0B4-C09D1A4C4B3A}" type="presParOf" srcId="{9CB58D81-9041-47D6-8198-339F751E7253}" destId="{FA7A84F5-7DC8-42F5-B514-D991916D3F66}" srcOrd="4" destOrd="0" presId="urn:microsoft.com/office/officeart/2008/layout/AlternatingHexagons"/>
    <dgm:cxn modelId="{56DF007A-2761-4678-B3C1-4E3AB489441E}" type="presParOf" srcId="{E72966C5-6652-465A-A263-5514151D188B}" destId="{0B21CC8C-ED83-4E0F-95F0-79A522DC3299}" srcOrd="3" destOrd="0" presId="urn:microsoft.com/office/officeart/2008/layout/AlternatingHexagons"/>
    <dgm:cxn modelId="{3A0A506C-BE66-45D9-9397-82FB62215418}" type="presParOf" srcId="{E72966C5-6652-465A-A263-5514151D188B}" destId="{EE4AAA34-2054-4FF1-8404-B5563F8E0B38}" srcOrd="4" destOrd="0" presId="urn:microsoft.com/office/officeart/2008/layout/AlternatingHexagons"/>
    <dgm:cxn modelId="{1589638A-8DAB-43D9-B799-27A0A6338529}" type="presParOf" srcId="{EE4AAA34-2054-4FF1-8404-B5563F8E0B38}" destId="{81EF01E8-B08A-48A5-BAA8-AAE46ECD11E4}" srcOrd="0" destOrd="0" presId="urn:microsoft.com/office/officeart/2008/layout/AlternatingHexagons"/>
    <dgm:cxn modelId="{EE721ABD-EE30-4FB2-9957-7CC9F0D276B2}" type="presParOf" srcId="{EE4AAA34-2054-4FF1-8404-B5563F8E0B38}" destId="{E6AAE7DD-515C-4C81-AECD-28163013D184}" srcOrd="1" destOrd="0" presId="urn:microsoft.com/office/officeart/2008/layout/AlternatingHexagons"/>
    <dgm:cxn modelId="{D18AA1EB-3E91-40ED-9C86-588DC895322C}" type="presParOf" srcId="{EE4AAA34-2054-4FF1-8404-B5563F8E0B38}" destId="{E600E9DD-1F49-4E08-8E56-1BE17050C9FA}" srcOrd="2" destOrd="0" presId="urn:microsoft.com/office/officeart/2008/layout/AlternatingHexagons"/>
    <dgm:cxn modelId="{35B79BBF-9BBD-4160-B723-FC915B784285}" type="presParOf" srcId="{EE4AAA34-2054-4FF1-8404-B5563F8E0B38}" destId="{17C14A38-2265-4635-9DE0-57169546B405}" srcOrd="3" destOrd="0" presId="urn:microsoft.com/office/officeart/2008/layout/AlternatingHexagons"/>
    <dgm:cxn modelId="{E749B23F-71AB-4444-B64D-B46B4B9191B0}" type="presParOf" srcId="{EE4AAA34-2054-4FF1-8404-B5563F8E0B38}" destId="{60B4F908-3006-4FE5-8FB9-B4F1FF2003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5E84D-521A-4CBD-9FB0-9D566F6B25A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66DD6A0-3162-4595-82CC-6F549A0EEA37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Yİ-ÜFE tutarının %50’sinden vazgeçilecek</a:t>
          </a:r>
        </a:p>
      </dgm:t>
    </dgm:pt>
    <dgm:pt modelId="{1F8CCFAB-46B6-4B57-9BE6-877C10C8ECE1}" type="parTrans" cxnId="{2658D5C1-8808-40C6-92D4-8E6B172C907A}">
      <dgm:prSet/>
      <dgm:spPr/>
      <dgm:t>
        <a:bodyPr/>
        <a:lstStyle/>
        <a:p>
          <a:endParaRPr lang="tr-TR" sz="1600" b="1">
            <a:solidFill>
              <a:schemeClr val="tx1"/>
            </a:solidFill>
          </a:endParaRPr>
        </a:p>
      </dgm:t>
    </dgm:pt>
    <dgm:pt modelId="{E0F05BCF-9FA6-43EB-A1A0-991501EA3486}" type="sibTrans" cxnId="{2658D5C1-8808-40C6-92D4-8E6B172C907A}">
      <dgm:prSet/>
      <dgm:spPr/>
      <dgm:t>
        <a:bodyPr/>
        <a:lstStyle/>
        <a:p>
          <a:endParaRPr lang="tr-TR" sz="1600" b="1">
            <a:solidFill>
              <a:schemeClr val="tx1"/>
            </a:solidFill>
          </a:endParaRPr>
        </a:p>
      </dgm:t>
    </dgm:pt>
    <dgm:pt modelId="{BE469FA4-C57F-4461-8664-FA52276E3190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İdari para cezalarından (belediye İPC dahil) %12,5 oranında indirim yapılacak</a:t>
          </a:r>
        </a:p>
      </dgm:t>
    </dgm:pt>
    <dgm:pt modelId="{EAC26DD3-F3A2-457E-9CF8-E6969C715C33}" type="parTrans" cxnId="{BC24DD40-F1CD-49C6-95F4-CBA90CD95647}">
      <dgm:prSet/>
      <dgm:spPr/>
      <dgm:t>
        <a:bodyPr/>
        <a:lstStyle/>
        <a:p>
          <a:endParaRPr lang="tr-TR" sz="1600" b="1">
            <a:solidFill>
              <a:schemeClr val="tx1"/>
            </a:solidFill>
          </a:endParaRPr>
        </a:p>
      </dgm:t>
    </dgm:pt>
    <dgm:pt modelId="{7FBC9E61-A43E-478D-9422-CF16257E3970}" type="sibTrans" cxnId="{BC24DD40-F1CD-49C6-95F4-CBA90CD95647}">
      <dgm:prSet/>
      <dgm:spPr/>
      <dgm:t>
        <a:bodyPr/>
        <a:lstStyle/>
        <a:p>
          <a:endParaRPr lang="tr-TR" sz="1600" b="1">
            <a:solidFill>
              <a:schemeClr val="tx1"/>
            </a:solidFill>
          </a:endParaRPr>
        </a:p>
      </dgm:t>
    </dgm:pt>
    <dgm:pt modelId="{49493BE1-02F9-46BE-9473-DCC94422C5C0}">
      <dgm:prSet phldrT="[Metin]" custT="1"/>
      <dgm:spPr/>
      <dgm:t>
        <a:bodyPr/>
        <a:lstStyle/>
        <a:p>
          <a:r>
            <a:rPr lang="tr-TR" sz="1600" b="1" dirty="0" smtClean="0">
              <a:solidFill>
                <a:schemeClr val="bg1"/>
              </a:solidFill>
            </a:rPr>
            <a:t>Sadece Yİ-ÜFE’den oluşan alacaktan %25 oranında indirim yapılacak</a:t>
          </a:r>
        </a:p>
      </dgm:t>
    </dgm:pt>
    <dgm:pt modelId="{CE090806-F1DA-4E7D-9F57-BBFED1B7BB3B}" type="parTrans" cxnId="{0865B54C-6B31-4320-97C1-B90A285A5C31}">
      <dgm:prSet/>
      <dgm:spPr/>
      <dgm:t>
        <a:bodyPr/>
        <a:lstStyle/>
        <a:p>
          <a:endParaRPr lang="tr-TR" sz="1600" b="1">
            <a:solidFill>
              <a:schemeClr val="tx1"/>
            </a:solidFill>
          </a:endParaRPr>
        </a:p>
      </dgm:t>
    </dgm:pt>
    <dgm:pt modelId="{A83BBA0D-8959-45AD-ABD7-6316F0996F34}" type="sibTrans" cxnId="{0865B54C-6B31-4320-97C1-B90A285A5C31}">
      <dgm:prSet/>
      <dgm:spPr/>
      <dgm:t>
        <a:bodyPr/>
        <a:lstStyle/>
        <a:p>
          <a:endParaRPr lang="tr-TR" sz="1600" b="1">
            <a:solidFill>
              <a:schemeClr val="tx1"/>
            </a:solidFill>
          </a:endParaRPr>
        </a:p>
      </dgm:t>
    </dgm:pt>
    <dgm:pt modelId="{5CA7EAD0-9B07-49FA-A396-81DC7CBE8230}" type="pres">
      <dgm:prSet presAssocID="{C215E84D-521A-4CBD-9FB0-9D566F6B25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A7B06A4-60BC-4643-BAFA-846ABE1361C5}" type="pres">
      <dgm:prSet presAssocID="{C215E84D-521A-4CBD-9FB0-9D566F6B25A2}" presName="Name1" presStyleCnt="0"/>
      <dgm:spPr/>
    </dgm:pt>
    <dgm:pt modelId="{D46F8C7C-2BB1-4F2F-B70C-2E340F946736}" type="pres">
      <dgm:prSet presAssocID="{C215E84D-521A-4CBD-9FB0-9D566F6B25A2}" presName="cycle" presStyleCnt="0"/>
      <dgm:spPr/>
    </dgm:pt>
    <dgm:pt modelId="{208C7B63-2A34-4FFF-9372-6B19A9726DFC}" type="pres">
      <dgm:prSet presAssocID="{C215E84D-521A-4CBD-9FB0-9D566F6B25A2}" presName="srcNode" presStyleLbl="node1" presStyleIdx="0" presStyleCnt="3"/>
      <dgm:spPr/>
    </dgm:pt>
    <dgm:pt modelId="{C0406774-C438-4E00-B7CB-390F2A650477}" type="pres">
      <dgm:prSet presAssocID="{C215E84D-521A-4CBD-9FB0-9D566F6B25A2}" presName="conn" presStyleLbl="parChTrans1D2" presStyleIdx="0" presStyleCnt="1"/>
      <dgm:spPr/>
      <dgm:t>
        <a:bodyPr/>
        <a:lstStyle/>
        <a:p>
          <a:endParaRPr lang="tr-TR"/>
        </a:p>
      </dgm:t>
    </dgm:pt>
    <dgm:pt modelId="{4FCE8930-DBD3-4CB6-9232-058ACEE436B5}" type="pres">
      <dgm:prSet presAssocID="{C215E84D-521A-4CBD-9FB0-9D566F6B25A2}" presName="extraNode" presStyleLbl="node1" presStyleIdx="0" presStyleCnt="3"/>
      <dgm:spPr/>
    </dgm:pt>
    <dgm:pt modelId="{D45AD2A7-5466-4A43-B4F1-C4A3654A45EB}" type="pres">
      <dgm:prSet presAssocID="{C215E84D-521A-4CBD-9FB0-9D566F6B25A2}" presName="dstNode" presStyleLbl="node1" presStyleIdx="0" presStyleCnt="3"/>
      <dgm:spPr/>
    </dgm:pt>
    <dgm:pt modelId="{8C262863-A989-4834-BAED-9C76CA2FB0A4}" type="pres">
      <dgm:prSet presAssocID="{466DD6A0-3162-4595-82CC-6F549A0EEA3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F07F78-EABF-416D-A6C2-42EB2E64A3F5}" type="pres">
      <dgm:prSet presAssocID="{466DD6A0-3162-4595-82CC-6F549A0EEA37}" presName="accent_1" presStyleCnt="0"/>
      <dgm:spPr/>
    </dgm:pt>
    <dgm:pt modelId="{367DD4F5-8726-442E-8826-060EB502C0B3}" type="pres">
      <dgm:prSet presAssocID="{466DD6A0-3162-4595-82CC-6F549A0EEA37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2ABEA078-42A6-4125-A470-BFEAD969E154}" type="pres">
      <dgm:prSet presAssocID="{BE469FA4-C57F-4461-8664-FA52276E319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FF7EA7-F82C-45D3-84E6-AB47434F8CD1}" type="pres">
      <dgm:prSet presAssocID="{BE469FA4-C57F-4461-8664-FA52276E3190}" presName="accent_2" presStyleCnt="0"/>
      <dgm:spPr/>
    </dgm:pt>
    <dgm:pt modelId="{3A25CF13-948B-4BEB-8561-C89B0E24435A}" type="pres">
      <dgm:prSet presAssocID="{BE469FA4-C57F-4461-8664-FA52276E3190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3B60603D-7D08-4983-B707-45F23DB3CC92}" type="pres">
      <dgm:prSet presAssocID="{49493BE1-02F9-46BE-9473-DCC94422C5C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9C7AC6-BC5E-4A23-8F6A-F3AE51E3A1FC}" type="pres">
      <dgm:prSet presAssocID="{49493BE1-02F9-46BE-9473-DCC94422C5C0}" presName="accent_3" presStyleCnt="0"/>
      <dgm:spPr/>
    </dgm:pt>
    <dgm:pt modelId="{536BEBBD-1DFD-4342-A5D9-0E22520D4523}" type="pres">
      <dgm:prSet presAssocID="{49493BE1-02F9-46BE-9473-DCC94422C5C0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D1743E57-57AD-4BD0-BAC7-46F3BD665A4F}" type="presOf" srcId="{49493BE1-02F9-46BE-9473-DCC94422C5C0}" destId="{3B60603D-7D08-4983-B707-45F23DB3CC92}" srcOrd="0" destOrd="0" presId="urn:microsoft.com/office/officeart/2008/layout/VerticalCurvedList"/>
    <dgm:cxn modelId="{0865B54C-6B31-4320-97C1-B90A285A5C31}" srcId="{C215E84D-521A-4CBD-9FB0-9D566F6B25A2}" destId="{49493BE1-02F9-46BE-9473-DCC94422C5C0}" srcOrd="2" destOrd="0" parTransId="{CE090806-F1DA-4E7D-9F57-BBFED1B7BB3B}" sibTransId="{A83BBA0D-8959-45AD-ABD7-6316F0996F34}"/>
    <dgm:cxn modelId="{CFE1015A-3720-40ED-9C58-7386D5BF95D9}" type="presOf" srcId="{466DD6A0-3162-4595-82CC-6F549A0EEA37}" destId="{8C262863-A989-4834-BAED-9C76CA2FB0A4}" srcOrd="0" destOrd="0" presId="urn:microsoft.com/office/officeart/2008/layout/VerticalCurvedList"/>
    <dgm:cxn modelId="{BC24DD40-F1CD-49C6-95F4-CBA90CD95647}" srcId="{C215E84D-521A-4CBD-9FB0-9D566F6B25A2}" destId="{BE469FA4-C57F-4461-8664-FA52276E3190}" srcOrd="1" destOrd="0" parTransId="{EAC26DD3-F3A2-457E-9CF8-E6969C715C33}" sibTransId="{7FBC9E61-A43E-478D-9422-CF16257E3970}"/>
    <dgm:cxn modelId="{2658D5C1-8808-40C6-92D4-8E6B172C907A}" srcId="{C215E84D-521A-4CBD-9FB0-9D566F6B25A2}" destId="{466DD6A0-3162-4595-82CC-6F549A0EEA37}" srcOrd="0" destOrd="0" parTransId="{1F8CCFAB-46B6-4B57-9BE6-877C10C8ECE1}" sibTransId="{E0F05BCF-9FA6-43EB-A1A0-991501EA3486}"/>
    <dgm:cxn modelId="{86F74906-D4F2-442A-8D63-66083A399654}" type="presOf" srcId="{E0F05BCF-9FA6-43EB-A1A0-991501EA3486}" destId="{C0406774-C438-4E00-B7CB-390F2A650477}" srcOrd="0" destOrd="0" presId="urn:microsoft.com/office/officeart/2008/layout/VerticalCurvedList"/>
    <dgm:cxn modelId="{B3D74F4D-E19C-46DC-8707-5682B79C911E}" type="presOf" srcId="{C215E84D-521A-4CBD-9FB0-9D566F6B25A2}" destId="{5CA7EAD0-9B07-49FA-A396-81DC7CBE8230}" srcOrd="0" destOrd="0" presId="urn:microsoft.com/office/officeart/2008/layout/VerticalCurvedList"/>
    <dgm:cxn modelId="{17463486-03B4-4B00-9780-7D28AB8AA167}" type="presOf" srcId="{BE469FA4-C57F-4461-8664-FA52276E3190}" destId="{2ABEA078-42A6-4125-A470-BFEAD969E154}" srcOrd="0" destOrd="0" presId="urn:microsoft.com/office/officeart/2008/layout/VerticalCurvedList"/>
    <dgm:cxn modelId="{3212D4F6-F0E8-446B-AEBC-FCDA45460C2F}" type="presParOf" srcId="{5CA7EAD0-9B07-49FA-A396-81DC7CBE8230}" destId="{0A7B06A4-60BC-4643-BAFA-846ABE1361C5}" srcOrd="0" destOrd="0" presId="urn:microsoft.com/office/officeart/2008/layout/VerticalCurvedList"/>
    <dgm:cxn modelId="{943E13FC-7BBA-48AD-A121-898791821C1C}" type="presParOf" srcId="{0A7B06A4-60BC-4643-BAFA-846ABE1361C5}" destId="{D46F8C7C-2BB1-4F2F-B70C-2E340F946736}" srcOrd="0" destOrd="0" presId="urn:microsoft.com/office/officeart/2008/layout/VerticalCurvedList"/>
    <dgm:cxn modelId="{16126ECF-34CE-42F7-A79B-B8AB89954C75}" type="presParOf" srcId="{D46F8C7C-2BB1-4F2F-B70C-2E340F946736}" destId="{208C7B63-2A34-4FFF-9372-6B19A9726DFC}" srcOrd="0" destOrd="0" presId="urn:microsoft.com/office/officeart/2008/layout/VerticalCurvedList"/>
    <dgm:cxn modelId="{44060C13-9097-4AD8-A7DC-E237A6A15E29}" type="presParOf" srcId="{D46F8C7C-2BB1-4F2F-B70C-2E340F946736}" destId="{C0406774-C438-4E00-B7CB-390F2A650477}" srcOrd="1" destOrd="0" presId="urn:microsoft.com/office/officeart/2008/layout/VerticalCurvedList"/>
    <dgm:cxn modelId="{25FF65A6-0B7F-4D18-9AD8-12A8903FA95B}" type="presParOf" srcId="{D46F8C7C-2BB1-4F2F-B70C-2E340F946736}" destId="{4FCE8930-DBD3-4CB6-9232-058ACEE436B5}" srcOrd="2" destOrd="0" presId="urn:microsoft.com/office/officeart/2008/layout/VerticalCurvedList"/>
    <dgm:cxn modelId="{9C70AF84-C5AA-4838-9FC7-AAC062FF9D61}" type="presParOf" srcId="{D46F8C7C-2BB1-4F2F-B70C-2E340F946736}" destId="{D45AD2A7-5466-4A43-B4F1-C4A3654A45EB}" srcOrd="3" destOrd="0" presId="urn:microsoft.com/office/officeart/2008/layout/VerticalCurvedList"/>
    <dgm:cxn modelId="{63801E86-F5B4-4914-8BA9-52F73E71B471}" type="presParOf" srcId="{0A7B06A4-60BC-4643-BAFA-846ABE1361C5}" destId="{8C262863-A989-4834-BAED-9C76CA2FB0A4}" srcOrd="1" destOrd="0" presId="urn:microsoft.com/office/officeart/2008/layout/VerticalCurvedList"/>
    <dgm:cxn modelId="{B89C9AC9-DDE2-421E-A34E-085567EBD9A6}" type="presParOf" srcId="{0A7B06A4-60BC-4643-BAFA-846ABE1361C5}" destId="{18F07F78-EABF-416D-A6C2-42EB2E64A3F5}" srcOrd="2" destOrd="0" presId="urn:microsoft.com/office/officeart/2008/layout/VerticalCurvedList"/>
    <dgm:cxn modelId="{FC87E84D-2FCB-4C64-879B-EC86C5F2110D}" type="presParOf" srcId="{18F07F78-EABF-416D-A6C2-42EB2E64A3F5}" destId="{367DD4F5-8726-442E-8826-060EB502C0B3}" srcOrd="0" destOrd="0" presId="urn:microsoft.com/office/officeart/2008/layout/VerticalCurvedList"/>
    <dgm:cxn modelId="{5CCBBBDD-605C-4947-956C-D8D459A392B8}" type="presParOf" srcId="{0A7B06A4-60BC-4643-BAFA-846ABE1361C5}" destId="{2ABEA078-42A6-4125-A470-BFEAD969E154}" srcOrd="3" destOrd="0" presId="urn:microsoft.com/office/officeart/2008/layout/VerticalCurvedList"/>
    <dgm:cxn modelId="{526EBA9A-E720-4A3B-92EB-CAF79074F2F0}" type="presParOf" srcId="{0A7B06A4-60BC-4643-BAFA-846ABE1361C5}" destId="{63FF7EA7-F82C-45D3-84E6-AB47434F8CD1}" srcOrd="4" destOrd="0" presId="urn:microsoft.com/office/officeart/2008/layout/VerticalCurvedList"/>
    <dgm:cxn modelId="{100442B3-70F0-494A-B75F-D78732662850}" type="presParOf" srcId="{63FF7EA7-F82C-45D3-84E6-AB47434F8CD1}" destId="{3A25CF13-948B-4BEB-8561-C89B0E24435A}" srcOrd="0" destOrd="0" presId="urn:microsoft.com/office/officeart/2008/layout/VerticalCurvedList"/>
    <dgm:cxn modelId="{6886F2DC-C2B0-4179-837A-F02AD72D0AAB}" type="presParOf" srcId="{0A7B06A4-60BC-4643-BAFA-846ABE1361C5}" destId="{3B60603D-7D08-4983-B707-45F23DB3CC92}" srcOrd="5" destOrd="0" presId="urn:microsoft.com/office/officeart/2008/layout/VerticalCurvedList"/>
    <dgm:cxn modelId="{BF74EFC3-E362-47A8-85AB-BE7C4BE51230}" type="presParOf" srcId="{0A7B06A4-60BC-4643-BAFA-846ABE1361C5}" destId="{8F9C7AC6-BC5E-4A23-8F6A-F3AE51E3A1FC}" srcOrd="6" destOrd="0" presId="urn:microsoft.com/office/officeart/2008/layout/VerticalCurvedList"/>
    <dgm:cxn modelId="{FA2B9E11-BDB2-4366-9EAD-C7A3644BE1BA}" type="presParOf" srcId="{8F9C7AC6-BC5E-4A23-8F6A-F3AE51E3A1FC}" destId="{536BEBBD-1DFD-4342-A5D9-0E22520D45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B6D77-3F60-43BC-AB5C-A3A0A41EFF43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8F043-F425-41A0-8137-E1B15A642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57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5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419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62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92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96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199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39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845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593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25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282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931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521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166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842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163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746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76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733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784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96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435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866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304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842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87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3708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952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2743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768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432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241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5596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1567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451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0182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4123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304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194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920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517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973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226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4457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22132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2668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861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83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3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32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70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53DFD-F2E6-438D-BEFF-3D49C598776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31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14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5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965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35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4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2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50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52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9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57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DA0E-49A0-421F-ACD4-5E1FC03C28ED}" type="datetimeFigureOut">
              <a:rPr lang="tr-TR" smtClean="0"/>
              <a:t>11.08.2021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6E67-471B-4618-8B7B-F276195243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7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4"/>
          <p:cNvSpPr/>
          <p:nvPr/>
        </p:nvSpPr>
        <p:spPr>
          <a:xfrm rot="20778718">
            <a:off x="144598" y="995162"/>
            <a:ext cx="5258785" cy="382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816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altLang="ja-JP" sz="1600" kern="0" dirty="0" smtClean="0">
                <a:solidFill>
                  <a:srgbClr val="FFFFFF"/>
                </a:solidFill>
                <a:latin typeface="Roboto Light"/>
              </a:rPr>
              <a:t>7326 BAZI ALACAKLARIN</a:t>
            </a:r>
            <a:endParaRPr kumimoji="1" lang="ja-JP" altLang="en-US" sz="1600" kern="0" dirty="0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4" name="平行四辺形 5"/>
          <p:cNvSpPr/>
          <p:nvPr/>
        </p:nvSpPr>
        <p:spPr>
          <a:xfrm rot="8178718">
            <a:off x="2830298" y="1016119"/>
            <a:ext cx="2850357" cy="676275"/>
          </a:xfrm>
          <a:custGeom>
            <a:avLst/>
            <a:gdLst>
              <a:gd name="connsiteX0" fmla="*/ 0 w 7570036"/>
              <a:gd name="connsiteY0" fmla="*/ 675997 h 675997"/>
              <a:gd name="connsiteX1" fmla="*/ 392376 w 7570036"/>
              <a:gd name="connsiteY1" fmla="*/ 0 h 675997"/>
              <a:gd name="connsiteX2" fmla="*/ 7570036 w 7570036"/>
              <a:gd name="connsiteY2" fmla="*/ 0 h 675997"/>
              <a:gd name="connsiteX3" fmla="*/ 7177660 w 7570036"/>
              <a:gd name="connsiteY3" fmla="*/ 675997 h 675997"/>
              <a:gd name="connsiteX4" fmla="*/ 0 w 7570036"/>
              <a:gd name="connsiteY4" fmla="*/ 675997 h 675997"/>
              <a:gd name="connsiteX0" fmla="*/ 0 w 7570036"/>
              <a:gd name="connsiteY0" fmla="*/ 675997 h 1352353"/>
              <a:gd name="connsiteX1" fmla="*/ 392376 w 7570036"/>
              <a:gd name="connsiteY1" fmla="*/ 0 h 1352353"/>
              <a:gd name="connsiteX2" fmla="*/ 7570036 w 7570036"/>
              <a:gd name="connsiteY2" fmla="*/ 0 h 1352353"/>
              <a:gd name="connsiteX3" fmla="*/ 5301144 w 7570036"/>
              <a:gd name="connsiteY3" fmla="*/ 1352353 h 1352353"/>
              <a:gd name="connsiteX4" fmla="*/ 0 w 7570036"/>
              <a:gd name="connsiteY4" fmla="*/ 675997 h 1352353"/>
              <a:gd name="connsiteX0" fmla="*/ 0 w 5701985"/>
              <a:gd name="connsiteY0" fmla="*/ 675997 h 1352353"/>
              <a:gd name="connsiteX1" fmla="*/ 392376 w 5701985"/>
              <a:gd name="connsiteY1" fmla="*/ 0 h 1352353"/>
              <a:gd name="connsiteX2" fmla="*/ 5701985 w 5701985"/>
              <a:gd name="connsiteY2" fmla="*/ 661691 h 1352353"/>
              <a:gd name="connsiteX3" fmla="*/ 5301144 w 5701985"/>
              <a:gd name="connsiteY3" fmla="*/ 1352353 h 1352353"/>
              <a:gd name="connsiteX4" fmla="*/ 0 w 5701985"/>
              <a:gd name="connsiteY4" fmla="*/ 675997 h 13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985" h="1352353">
                <a:moveTo>
                  <a:pt x="0" y="675997"/>
                </a:moveTo>
                <a:lnTo>
                  <a:pt x="392376" y="0"/>
                </a:lnTo>
                <a:lnTo>
                  <a:pt x="5701985" y="661691"/>
                </a:lnTo>
                <a:lnTo>
                  <a:pt x="5301144" y="1352353"/>
                </a:lnTo>
                <a:lnTo>
                  <a:pt x="0" y="675997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srgbClr val="FFFFFF"/>
              </a:solidFill>
              <a:latin typeface="Roboto Light"/>
              <a:ea typeface="+mn-ea"/>
              <a:cs typeface="+mn-cs"/>
            </a:endParaRPr>
          </a:p>
        </p:txBody>
      </p:sp>
      <p:sp>
        <p:nvSpPr>
          <p:cNvPr id="5" name="正方形/長方形 6"/>
          <p:cNvSpPr/>
          <p:nvPr/>
        </p:nvSpPr>
        <p:spPr>
          <a:xfrm rot="20778718">
            <a:off x="3099095" y="1256729"/>
            <a:ext cx="5858038" cy="3905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816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tr-TR" altLang="ja-JP" sz="1600" kern="0" dirty="0" smtClean="0">
                <a:solidFill>
                  <a:srgbClr val="FFFFFF"/>
                </a:solidFill>
                <a:latin typeface="Roboto Light"/>
              </a:rPr>
              <a:t>YENİDEN YAPILANDIRMA KANUNU</a:t>
            </a:r>
            <a:endParaRPr kumimoji="1" lang="ja-JP" altLang="en-US" sz="1600" kern="0" dirty="0">
              <a:solidFill>
                <a:srgbClr val="FFFFFF"/>
              </a:solidFill>
              <a:latin typeface="Roboto Ligh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5343">
            <a:off x="58289" y="247751"/>
            <a:ext cx="3197110" cy="87600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67">
            <a:off x="4410559" y="1853345"/>
            <a:ext cx="4540788" cy="26934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893">
            <a:off x="5636070" y="443495"/>
            <a:ext cx="730751" cy="663297"/>
          </a:xfrm>
          <a:prstGeom prst="rect">
            <a:avLst/>
          </a:prstGeom>
        </p:spPr>
      </p:pic>
      <p:grpSp>
        <p:nvGrpSpPr>
          <p:cNvPr id="18" name="Group 8">
            <a:extLst>
              <a:ext uri="{FF2B5EF4-FFF2-40B4-BE49-F238E27FC236}">
                <a16:creationId xmlns="" xmlns:a16="http://schemas.microsoft.com/office/drawing/2014/main" id="{A6947892-0EBC-4A0A-8BAB-FA8B16B6DCA2}"/>
              </a:ext>
            </a:extLst>
          </p:cNvPr>
          <p:cNvGrpSpPr/>
          <p:nvPr/>
        </p:nvGrpSpPr>
        <p:grpSpPr>
          <a:xfrm rot="2700000">
            <a:off x="490894" y="3122201"/>
            <a:ext cx="4126935" cy="2145323"/>
            <a:chOff x="3411415" y="1828801"/>
            <a:chExt cx="8253869" cy="4290646"/>
          </a:xfrm>
          <a:solidFill>
            <a:schemeClr val="accent3"/>
          </a:solidFill>
        </p:grpSpPr>
        <p:sp>
          <p:nvSpPr>
            <p:cNvPr id="19" name="Circle: Hollow 4">
              <a:extLst>
                <a:ext uri="{FF2B5EF4-FFF2-40B4-BE49-F238E27FC236}">
                  <a16:creationId xmlns="" xmlns:a16="http://schemas.microsoft.com/office/drawing/2014/main" id="{64EEF808-6058-42FC-9282-7E1548D859FC}"/>
                </a:ext>
              </a:extLst>
            </p:cNvPr>
            <p:cNvSpPr/>
            <p:nvPr userDrawn="1"/>
          </p:nvSpPr>
          <p:spPr>
            <a:xfrm>
              <a:off x="3411415" y="1828801"/>
              <a:ext cx="4290646" cy="4290646"/>
            </a:xfrm>
            <a:prstGeom prst="donut">
              <a:avLst>
                <a:gd name="adj" fmla="val 6707"/>
              </a:avLst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ja-JP" altLang="en-US" kern="0">
                <a:solidFill>
                  <a:srgbClr val="303B3F"/>
                </a:solidFill>
                <a:latin typeface="Roboto"/>
              </a:endParaRPr>
            </a:p>
          </p:txBody>
        </p:sp>
        <p:sp>
          <p:nvSpPr>
            <p:cNvPr id="20" name="Rectangle: Rounded Corners 5">
              <a:extLst>
                <a:ext uri="{FF2B5EF4-FFF2-40B4-BE49-F238E27FC236}">
                  <a16:creationId xmlns="" xmlns:a16="http://schemas.microsoft.com/office/drawing/2014/main" id="{53743D5D-F92F-4064-ACF4-1BBF218880BE}"/>
                </a:ext>
              </a:extLst>
            </p:cNvPr>
            <p:cNvSpPr/>
            <p:nvPr userDrawn="1"/>
          </p:nvSpPr>
          <p:spPr>
            <a:xfrm>
              <a:off x="7829933" y="3646611"/>
              <a:ext cx="176545" cy="655026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ja-JP" altLang="en-US" kern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21" name="Rectangle: Rounded Corners 6">
              <a:extLst>
                <a:ext uri="{FF2B5EF4-FFF2-40B4-BE49-F238E27FC236}">
                  <a16:creationId xmlns="" xmlns:a16="http://schemas.microsoft.com/office/drawing/2014/main" id="{72191A79-A7C0-464A-BA5E-1C9902CE3BA9}"/>
                </a:ext>
              </a:extLst>
            </p:cNvPr>
            <p:cNvSpPr/>
            <p:nvPr userDrawn="1"/>
          </p:nvSpPr>
          <p:spPr>
            <a:xfrm>
              <a:off x="8053055" y="3646611"/>
              <a:ext cx="176545" cy="655026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ja-JP" altLang="en-US" kern="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22" name="Rectangle: Rounded Corners 7">
              <a:extLst>
                <a:ext uri="{FF2B5EF4-FFF2-40B4-BE49-F238E27FC236}">
                  <a16:creationId xmlns="" xmlns:a16="http://schemas.microsoft.com/office/drawing/2014/main" id="{50E08009-4254-46B1-9E63-16AEA6793395}"/>
                </a:ext>
              </a:extLst>
            </p:cNvPr>
            <p:cNvSpPr/>
            <p:nvPr userDrawn="1"/>
          </p:nvSpPr>
          <p:spPr>
            <a:xfrm>
              <a:off x="7597284" y="3793149"/>
              <a:ext cx="4068000" cy="361950"/>
            </a:xfrm>
            <a:prstGeom prst="roundRect">
              <a:avLst>
                <a:gd name="adj" fmla="val 27458"/>
              </a:avLst>
            </a:prstGeom>
            <a:grp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1" lang="ja-JP" altLang="en-US" kern="0">
                <a:solidFill>
                  <a:srgbClr val="FFFFFF"/>
                </a:solidFill>
                <a:latin typeface="Roboto"/>
              </a:endParaRPr>
            </a:p>
          </p:txBody>
        </p:sp>
      </p:grpSp>
      <p:sp>
        <p:nvSpPr>
          <p:cNvPr id="23" name="Freeform: Shape 13">
            <a:extLst>
              <a:ext uri="{FF2B5EF4-FFF2-40B4-BE49-F238E27FC236}">
                <a16:creationId xmlns="" xmlns:a16="http://schemas.microsoft.com/office/drawing/2014/main" id="{F3DECB3A-FAB1-470B-AC7A-98CDEB66BF19}"/>
              </a:ext>
            </a:extLst>
          </p:cNvPr>
          <p:cNvSpPr/>
          <p:nvPr/>
        </p:nvSpPr>
        <p:spPr>
          <a:xfrm>
            <a:off x="1864265" y="1918329"/>
            <a:ext cx="1571615" cy="1571229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03B3F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24" name="Freeform: Shape 15">
            <a:extLst>
              <a:ext uri="{FF2B5EF4-FFF2-40B4-BE49-F238E27FC236}">
                <a16:creationId xmlns="" xmlns:a16="http://schemas.microsoft.com/office/drawing/2014/main" id="{105B5D80-45A5-4E5C-8769-457050EF550E}"/>
              </a:ext>
            </a:extLst>
          </p:cNvPr>
          <p:cNvSpPr/>
          <p:nvPr/>
        </p:nvSpPr>
        <p:spPr>
          <a:xfrm rot="10800000">
            <a:off x="278522" y="3504071"/>
            <a:ext cx="1571615" cy="1571229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230" h="3142457">
                <a:moveTo>
                  <a:pt x="0" y="0"/>
                </a:moveTo>
                <a:cubicBezTo>
                  <a:pt x="1681720" y="0"/>
                  <a:pt x="3054974" y="1320700"/>
                  <a:pt x="3139160" y="2981499"/>
                </a:cubicBezTo>
                <a:lnTo>
                  <a:pt x="3143230" y="3142457"/>
                </a:lnTo>
                <a:lnTo>
                  <a:pt x="2177289" y="3142457"/>
                </a:lnTo>
                <a:lnTo>
                  <a:pt x="2166088" y="2920631"/>
                </a:lnTo>
                <a:cubicBezTo>
                  <a:pt x="2054587" y="1822699"/>
                  <a:pt x="1127349" y="965921"/>
                  <a:pt x="0" y="965921"/>
                </a:cubicBezTo>
                <a:close/>
              </a:path>
            </a:pathLst>
          </a:custGeom>
          <a:solidFill>
            <a:srgbClr val="FFFF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1" lang="ja-JP" altLang="en-US" kern="0">
              <a:solidFill>
                <a:srgbClr val="303B3F"/>
              </a:solidFill>
              <a:latin typeface="Roboto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="" xmlns:a16="http://schemas.microsoft.com/office/drawing/2014/main" id="{F4C16EA1-289E-4B55-A63B-EF0A71C38C5C}"/>
              </a:ext>
            </a:extLst>
          </p:cNvPr>
          <p:cNvSpPr/>
          <p:nvPr/>
        </p:nvSpPr>
        <p:spPr>
          <a:xfrm rot="16200000">
            <a:off x="21242" y="2175416"/>
            <a:ext cx="2086176" cy="1571229"/>
          </a:xfrm>
          <a:custGeom>
            <a:avLst/>
            <a:gdLst>
              <a:gd name="connsiteX0" fmla="*/ 0 w 3143230"/>
              <a:gd name="connsiteY0" fmla="*/ 0 h 3142457"/>
              <a:gd name="connsiteX1" fmla="*/ 3139160 w 3143230"/>
              <a:gd name="connsiteY1" fmla="*/ 2981499 h 3142457"/>
              <a:gd name="connsiteX2" fmla="*/ 3143230 w 3143230"/>
              <a:gd name="connsiteY2" fmla="*/ 3142457 h 3142457"/>
              <a:gd name="connsiteX3" fmla="*/ 2177289 w 3143230"/>
              <a:gd name="connsiteY3" fmla="*/ 3142457 h 3142457"/>
              <a:gd name="connsiteX4" fmla="*/ 2166088 w 3143230"/>
              <a:gd name="connsiteY4" fmla="*/ 2920631 h 3142457"/>
              <a:gd name="connsiteX5" fmla="*/ 0 w 3143230"/>
              <a:gd name="connsiteY5" fmla="*/ 965921 h 3142457"/>
              <a:gd name="connsiteX0" fmla="*/ 1029122 w 4172352"/>
              <a:gd name="connsiteY0" fmla="*/ 0 h 3142457"/>
              <a:gd name="connsiteX1" fmla="*/ 4168282 w 4172352"/>
              <a:gd name="connsiteY1" fmla="*/ 2981499 h 3142457"/>
              <a:gd name="connsiteX2" fmla="*/ 4172352 w 4172352"/>
              <a:gd name="connsiteY2" fmla="*/ 3142457 h 3142457"/>
              <a:gd name="connsiteX3" fmla="*/ 3206411 w 4172352"/>
              <a:gd name="connsiteY3" fmla="*/ 3142457 h 3142457"/>
              <a:gd name="connsiteX4" fmla="*/ 3195210 w 4172352"/>
              <a:gd name="connsiteY4" fmla="*/ 2920631 h 3142457"/>
              <a:gd name="connsiteX5" fmla="*/ 1029122 w 4172352"/>
              <a:gd name="connsiteY5" fmla="*/ 965921 h 3142457"/>
              <a:gd name="connsiteX6" fmla="*/ 0 w 4172352"/>
              <a:gd name="connsiteY6" fmla="*/ 488986 h 3142457"/>
              <a:gd name="connsiteX7" fmla="*/ 1029122 w 4172352"/>
              <a:gd name="connsiteY7" fmla="*/ 0 h 3142457"/>
              <a:gd name="connsiteX0" fmla="*/ 1029122 w 4172352"/>
              <a:gd name="connsiteY0" fmla="*/ 0 h 3142457"/>
              <a:gd name="connsiteX1" fmla="*/ 4168282 w 4172352"/>
              <a:gd name="connsiteY1" fmla="*/ 2981499 h 3142457"/>
              <a:gd name="connsiteX2" fmla="*/ 4172352 w 4172352"/>
              <a:gd name="connsiteY2" fmla="*/ 3142457 h 3142457"/>
              <a:gd name="connsiteX3" fmla="*/ 3206411 w 4172352"/>
              <a:gd name="connsiteY3" fmla="*/ 3142457 h 3142457"/>
              <a:gd name="connsiteX4" fmla="*/ 3195210 w 4172352"/>
              <a:gd name="connsiteY4" fmla="*/ 2920631 h 3142457"/>
              <a:gd name="connsiteX5" fmla="*/ 1029122 w 4172352"/>
              <a:gd name="connsiteY5" fmla="*/ 965921 h 3142457"/>
              <a:gd name="connsiteX6" fmla="*/ 0 w 4172352"/>
              <a:gd name="connsiteY6" fmla="*/ 488986 h 3142457"/>
              <a:gd name="connsiteX7" fmla="*/ 1029122 w 4172352"/>
              <a:gd name="connsiteY7" fmla="*/ 0 h 3142457"/>
              <a:gd name="connsiteX0" fmla="*/ 1029122 w 4172352"/>
              <a:gd name="connsiteY0" fmla="*/ 0 h 3142457"/>
              <a:gd name="connsiteX1" fmla="*/ 4168282 w 4172352"/>
              <a:gd name="connsiteY1" fmla="*/ 2981499 h 3142457"/>
              <a:gd name="connsiteX2" fmla="*/ 4172352 w 4172352"/>
              <a:gd name="connsiteY2" fmla="*/ 3142457 h 3142457"/>
              <a:gd name="connsiteX3" fmla="*/ 3206411 w 4172352"/>
              <a:gd name="connsiteY3" fmla="*/ 3142457 h 3142457"/>
              <a:gd name="connsiteX4" fmla="*/ 3195210 w 4172352"/>
              <a:gd name="connsiteY4" fmla="*/ 2920631 h 3142457"/>
              <a:gd name="connsiteX5" fmla="*/ 1029122 w 4172352"/>
              <a:gd name="connsiteY5" fmla="*/ 965921 h 3142457"/>
              <a:gd name="connsiteX6" fmla="*/ 0 w 4172352"/>
              <a:gd name="connsiteY6" fmla="*/ 488986 h 3142457"/>
              <a:gd name="connsiteX7" fmla="*/ 1029122 w 4172352"/>
              <a:gd name="connsiteY7" fmla="*/ 0 h 3142457"/>
              <a:gd name="connsiteX0" fmla="*/ 1029122 w 4172352"/>
              <a:gd name="connsiteY0" fmla="*/ 0 h 3142457"/>
              <a:gd name="connsiteX1" fmla="*/ 4168282 w 4172352"/>
              <a:gd name="connsiteY1" fmla="*/ 2981499 h 3142457"/>
              <a:gd name="connsiteX2" fmla="*/ 4172352 w 4172352"/>
              <a:gd name="connsiteY2" fmla="*/ 3142457 h 3142457"/>
              <a:gd name="connsiteX3" fmla="*/ 3206411 w 4172352"/>
              <a:gd name="connsiteY3" fmla="*/ 3142457 h 3142457"/>
              <a:gd name="connsiteX4" fmla="*/ 3195210 w 4172352"/>
              <a:gd name="connsiteY4" fmla="*/ 2920631 h 3142457"/>
              <a:gd name="connsiteX5" fmla="*/ 1029122 w 4172352"/>
              <a:gd name="connsiteY5" fmla="*/ 965921 h 3142457"/>
              <a:gd name="connsiteX6" fmla="*/ 0 w 4172352"/>
              <a:gd name="connsiteY6" fmla="*/ 488986 h 3142457"/>
              <a:gd name="connsiteX7" fmla="*/ 1029122 w 4172352"/>
              <a:gd name="connsiteY7" fmla="*/ 0 h 3142457"/>
              <a:gd name="connsiteX0" fmla="*/ 1029122 w 4172352"/>
              <a:gd name="connsiteY0" fmla="*/ 0 h 3142457"/>
              <a:gd name="connsiteX1" fmla="*/ 4168282 w 4172352"/>
              <a:gd name="connsiteY1" fmla="*/ 2981499 h 3142457"/>
              <a:gd name="connsiteX2" fmla="*/ 4172352 w 4172352"/>
              <a:gd name="connsiteY2" fmla="*/ 3142457 h 3142457"/>
              <a:gd name="connsiteX3" fmla="*/ 3206411 w 4172352"/>
              <a:gd name="connsiteY3" fmla="*/ 3142457 h 3142457"/>
              <a:gd name="connsiteX4" fmla="*/ 3195210 w 4172352"/>
              <a:gd name="connsiteY4" fmla="*/ 2920631 h 3142457"/>
              <a:gd name="connsiteX5" fmla="*/ 1029122 w 4172352"/>
              <a:gd name="connsiteY5" fmla="*/ 965921 h 3142457"/>
              <a:gd name="connsiteX6" fmla="*/ 0 w 4172352"/>
              <a:gd name="connsiteY6" fmla="*/ 488986 h 3142457"/>
              <a:gd name="connsiteX7" fmla="*/ 1029122 w 4172352"/>
              <a:gd name="connsiteY7" fmla="*/ 0 h 31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2352" h="3142457">
                <a:moveTo>
                  <a:pt x="1029122" y="0"/>
                </a:moveTo>
                <a:cubicBezTo>
                  <a:pt x="2710842" y="0"/>
                  <a:pt x="4084096" y="1320700"/>
                  <a:pt x="4168282" y="2981499"/>
                </a:cubicBezTo>
                <a:lnTo>
                  <a:pt x="4172352" y="3142457"/>
                </a:lnTo>
                <a:lnTo>
                  <a:pt x="3206411" y="3142457"/>
                </a:lnTo>
                <a:lnTo>
                  <a:pt x="3195210" y="2920631"/>
                </a:lnTo>
                <a:cubicBezTo>
                  <a:pt x="3083709" y="1822699"/>
                  <a:pt x="2156471" y="965921"/>
                  <a:pt x="1029122" y="965921"/>
                </a:cubicBezTo>
                <a:cubicBezTo>
                  <a:pt x="560821" y="719261"/>
                  <a:pt x="368093" y="685542"/>
                  <a:pt x="0" y="488986"/>
                </a:cubicBezTo>
                <a:cubicBezTo>
                  <a:pt x="267884" y="313465"/>
                  <a:pt x="423035" y="300781"/>
                  <a:pt x="1029122" y="0"/>
                </a:cubicBezTo>
                <a:close/>
              </a:path>
            </a:pathLst>
          </a:custGeom>
          <a:gradFill rotWithShape="1">
            <a:gsLst>
              <a:gs pos="0">
                <a:srgbClr val="846648">
                  <a:shade val="51000"/>
                  <a:satMod val="130000"/>
                </a:srgbClr>
              </a:gs>
              <a:gs pos="80000">
                <a:srgbClr val="846648">
                  <a:shade val="93000"/>
                  <a:satMod val="130000"/>
                </a:srgbClr>
              </a:gs>
              <a:gs pos="100000">
                <a:srgbClr val="846648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303B3F"/>
              </a:solidFill>
              <a:effectLst/>
              <a:uLnTx/>
              <a:uFillTx/>
              <a:latin typeface="Roboto"/>
              <a:cs typeface="+mn-cs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64235" y="3143632"/>
            <a:ext cx="158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/>
              </a:rPr>
              <a:t>Son Gün</a:t>
            </a:r>
            <a:br>
              <a:rPr lang="tr-TR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/>
              </a:rPr>
            </a:br>
            <a:r>
              <a:rPr lang="tr-TR" sz="2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/>
              </a:rPr>
              <a:t>31 Ağustos</a:t>
            </a:r>
            <a:endParaRPr lang="tr-TR" sz="2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590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3" grpId="0" animBg="1"/>
      <p:bldP spid="24" grpId="0" animBg="1"/>
      <p:bldP spid="25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10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KAPSAMA GENEL BAKIŞ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351614"/>
              </p:ext>
            </p:extLst>
          </p:nvPr>
        </p:nvGraphicFramePr>
        <p:xfrm>
          <a:off x="313184" y="1131669"/>
          <a:ext cx="8507288" cy="285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/>
                <a:gridCol w="2880320"/>
                <a:gridCol w="432048"/>
                <a:gridCol w="1512168"/>
                <a:gridCol w="1728192"/>
              </a:tblGrid>
              <a:tr h="4473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200" kern="1200" dirty="0" smtClean="0"/>
                        <a:t>ALACAK TÜRÜ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200" kern="1200" dirty="0" smtClean="0"/>
                        <a:t>KAPSAMA GİRME ESASI 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200" kern="1200" dirty="0" smtClean="0"/>
                        <a:t>ESAS ALINAN TARİH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200" kern="1200" dirty="0" smtClean="0"/>
                        <a:t>İLGİLİ MADDE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999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Vergi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Dönem + Beyanname Verme Tarihinin Son Günü 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≤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30/4/2021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2*, 3 ve 4. Madde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9992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tr-TR" sz="1400" dirty="0" smtClean="0"/>
                        <a:t>Usulsüzlük ve Özel Usulsüzlük Cezaları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Tespit Tarihi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30/4/2021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2*, 3 ve 4.</a:t>
                      </a:r>
                      <a:r>
                        <a:rPr lang="tr-TR" sz="1400" kern="1200" baseline="0" dirty="0" smtClean="0"/>
                        <a:t> </a:t>
                      </a:r>
                      <a:r>
                        <a:rPr lang="tr-TR" sz="1400" kern="1200" dirty="0" smtClean="0"/>
                        <a:t>Madde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104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İdari Para Cezası</a:t>
                      </a:r>
                      <a:r>
                        <a:rPr lang="tr-TR" sz="1400" kern="1200" baseline="0" dirty="0" smtClean="0"/>
                        <a:t> 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baseline="0" dirty="0" smtClean="0"/>
                        <a:t>Cezanın Verilme Tarihi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Tebliğ Tarihi </a:t>
                      </a:r>
                      <a:endParaRPr lang="tr-T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/>
                        <a:t>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400" kern="1200" dirty="0" smtClean="0"/>
                        <a:t>30/4/2021</a:t>
                      </a:r>
                      <a:endParaRPr lang="tr-T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9/6/2021</a:t>
                      </a:r>
                      <a:endParaRPr lang="tr-T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/>
                        <a:t>2*</a:t>
                      </a:r>
                      <a:r>
                        <a:rPr lang="tr-TR" sz="1400" kern="1200" baseline="0" dirty="0" smtClean="0"/>
                        <a:t> ve </a:t>
                      </a:r>
                      <a:r>
                        <a:rPr lang="tr-TR" sz="1400" kern="1200" dirty="0" smtClean="0"/>
                        <a:t>3.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/>
                        <a:t>Madde</a:t>
                      </a:r>
                      <a:endParaRPr lang="tr-T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517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Kapsamdaki Diğer Alacaklar</a:t>
                      </a:r>
                      <a:endParaRPr lang="tr-T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Vade Tarihi + Ödeme Süresinin Başlama Tarihi</a:t>
                      </a:r>
                      <a:endParaRPr lang="tr-T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tr-TR" sz="1800" kern="1200" dirty="0" smtClean="0"/>
                        <a:t>≤</a:t>
                      </a:r>
                      <a:endParaRPr lang="tr-T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9/6/2021</a:t>
                      </a:r>
                      <a:endParaRPr lang="tr-TR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2.</a:t>
                      </a:r>
                      <a:r>
                        <a:rPr lang="tr-TR" sz="1400" baseline="0" dirty="0" smtClean="0"/>
                        <a:t> Madde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tr-TR" sz="1100" b="1" baseline="0" dirty="0" err="1" smtClean="0">
                          <a:solidFill>
                            <a:srgbClr val="FF0000"/>
                          </a:solidFill>
                        </a:rPr>
                        <a:t>Ecrimisiller</a:t>
                      </a:r>
                      <a:r>
                        <a:rPr lang="tr-TR" sz="1100" b="1" baseline="0" dirty="0" smtClean="0">
                          <a:solidFill>
                            <a:srgbClr val="FF0000"/>
                          </a:solidFill>
                        </a:rPr>
                        <a:t> ayrıca 3. Madde)</a:t>
                      </a:r>
                      <a:endParaRPr lang="tr-TR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361813" y="4144403"/>
            <a:ext cx="8458659" cy="565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/>
              <a:t>* Alacağın Kanunun 2 nci maddesi kapsamında yapılandırılabilmesi için 9/6/2021 tarihi itibarıyla kesinleşmiş ancak, vadesi geldiği halde ödenmemiş ya da ödeme süresi geçmemiş  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2619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11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KESİNLEŞMİŞ ALACAKLAR</a:t>
            </a:r>
          </a:p>
        </p:txBody>
      </p:sp>
      <p:sp>
        <p:nvSpPr>
          <p:cNvPr id="9" name="Arrow: Pentagon 3">
            <a:extLst>
              <a:ext uri="{FF2B5EF4-FFF2-40B4-BE49-F238E27FC236}">
                <a16:creationId xmlns="" xmlns:a16="http://schemas.microsoft.com/office/drawing/2014/main" id="{BC841D43-BDC3-45DD-B51C-1F07940B7307}"/>
              </a:ext>
            </a:extLst>
          </p:cNvPr>
          <p:cNvSpPr/>
          <p:nvPr/>
        </p:nvSpPr>
        <p:spPr>
          <a:xfrm>
            <a:off x="4532529" y="1320796"/>
            <a:ext cx="1684075" cy="736189"/>
          </a:xfrm>
          <a:prstGeom prst="homePlate">
            <a:avLst/>
          </a:prstGeom>
          <a:solidFill>
            <a:schemeClr val="tx2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n-US" sz="1400" b="1" kern="0" dirty="0">
                <a:solidFill>
                  <a:prstClr val="white"/>
                </a:solidFill>
              </a:rPr>
              <a:t>İDARİ PARA </a:t>
            </a:r>
            <a:r>
              <a:rPr lang="en-US" sz="1400" b="1" kern="0" dirty="0" smtClean="0">
                <a:solidFill>
                  <a:prstClr val="white"/>
                </a:solidFill>
              </a:rPr>
              <a:t>CEZALARINDA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10" name="Arrow: Pentagon 4">
            <a:extLst>
              <a:ext uri="{FF2B5EF4-FFF2-40B4-BE49-F238E27FC236}">
                <a16:creationId xmlns="" xmlns:a16="http://schemas.microsoft.com/office/drawing/2014/main" id="{105D90A7-C16C-4DAB-A511-296411B4A16C}"/>
              </a:ext>
            </a:extLst>
          </p:cNvPr>
          <p:cNvSpPr/>
          <p:nvPr/>
        </p:nvSpPr>
        <p:spPr>
          <a:xfrm flipH="1">
            <a:off x="2756357" y="2062224"/>
            <a:ext cx="1583863" cy="736189"/>
          </a:xfrm>
          <a:prstGeom prst="homePlate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n-US" sz="1400" b="1" kern="0" dirty="0" smtClean="0">
                <a:solidFill>
                  <a:prstClr val="white"/>
                </a:solidFill>
              </a:rPr>
              <a:t>VERGİLERDE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16" name="Arrow: Pentagon 3">
            <a:extLst>
              <a:ext uri="{FF2B5EF4-FFF2-40B4-BE49-F238E27FC236}">
                <a16:creationId xmlns="" xmlns:a16="http://schemas.microsoft.com/office/drawing/2014/main" id="{BC841D43-BDC3-45DD-B51C-1F07940B7307}"/>
              </a:ext>
            </a:extLst>
          </p:cNvPr>
          <p:cNvSpPr/>
          <p:nvPr/>
        </p:nvSpPr>
        <p:spPr>
          <a:xfrm>
            <a:off x="4556120" y="2798413"/>
            <a:ext cx="1713112" cy="736189"/>
          </a:xfrm>
          <a:prstGeom prst="homePlate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/>
            <a:r>
              <a:rPr lang="en-US" sz="1200" b="1" kern="0" dirty="0">
                <a:solidFill>
                  <a:prstClr val="white"/>
                </a:solidFill>
              </a:rPr>
              <a:t>USULSÜZLÜK/ÖZEL USULSÜZLÜK </a:t>
            </a:r>
            <a:r>
              <a:rPr lang="en-US" sz="1200" b="1" kern="0" dirty="0" smtClean="0">
                <a:solidFill>
                  <a:prstClr val="white"/>
                </a:solidFill>
              </a:rPr>
              <a:t>CEZALARINDA</a:t>
            </a:r>
            <a:endParaRPr lang="en-US" sz="1200" b="1" kern="0" dirty="0">
              <a:solidFill>
                <a:prstClr val="white"/>
              </a:solidFill>
            </a:endParaRPr>
          </a:p>
        </p:txBody>
      </p:sp>
      <p:sp>
        <p:nvSpPr>
          <p:cNvPr id="13" name="Freeform: Shape 14">
            <a:extLst>
              <a:ext uri="{FF2B5EF4-FFF2-40B4-BE49-F238E27FC236}">
                <a16:creationId xmlns="" xmlns:a16="http://schemas.microsoft.com/office/drawing/2014/main" id="{5BC26987-0010-4121-915A-17CF410B0A39}"/>
              </a:ext>
            </a:extLst>
          </p:cNvPr>
          <p:cNvSpPr/>
          <p:nvPr/>
        </p:nvSpPr>
        <p:spPr>
          <a:xfrm>
            <a:off x="4340220" y="1182791"/>
            <a:ext cx="215900" cy="3547091"/>
          </a:xfrm>
          <a:custGeom>
            <a:avLst/>
            <a:gdLst>
              <a:gd name="connsiteX0" fmla="*/ 107950 w 215900"/>
              <a:gd name="connsiteY0" fmla="*/ 0 h 4623161"/>
              <a:gd name="connsiteX1" fmla="*/ 215900 w 215900"/>
              <a:gd name="connsiteY1" fmla="*/ 107950 h 4623161"/>
              <a:gd name="connsiteX2" fmla="*/ 215900 w 215900"/>
              <a:gd name="connsiteY2" fmla="*/ 4623161 h 4623161"/>
              <a:gd name="connsiteX3" fmla="*/ 0 w 215900"/>
              <a:gd name="connsiteY3" fmla="*/ 4623161 h 4623161"/>
              <a:gd name="connsiteX4" fmla="*/ 0 w 215900"/>
              <a:gd name="connsiteY4" fmla="*/ 107950 h 4623161"/>
              <a:gd name="connsiteX5" fmla="*/ 107950 w 215900"/>
              <a:gd name="connsiteY5" fmla="*/ 0 h 462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900" h="4623161">
                <a:moveTo>
                  <a:pt x="107950" y="0"/>
                </a:moveTo>
                <a:cubicBezTo>
                  <a:pt x="167569" y="0"/>
                  <a:pt x="215900" y="48331"/>
                  <a:pt x="215900" y="107950"/>
                </a:cubicBezTo>
                <a:lnTo>
                  <a:pt x="215900" y="4623161"/>
                </a:lnTo>
                <a:lnTo>
                  <a:pt x="0" y="4623161"/>
                </a:lnTo>
                <a:lnTo>
                  <a:pt x="0" y="107950"/>
                </a:lnTo>
                <a:cubicBezTo>
                  <a:pt x="0" y="48331"/>
                  <a:pt x="48331" y="0"/>
                  <a:pt x="107950" y="0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8880" y="1320796"/>
            <a:ext cx="3721842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marR="0" lvl="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endParaRPr kumimoji="0" lang="tr-TR" altLang="tr-TR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717550" marR="0" lvl="2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 asıllarının 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tamamı,</a:t>
            </a:r>
          </a:p>
          <a:p>
            <a:pPr marL="717550" marR="0" lvl="2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Gecikme faizi ve gecikme zammı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yerine Yİ-ÜFE tutarı</a:t>
            </a:r>
          </a:p>
          <a:p>
            <a:pPr marL="630238" marR="0" lvl="2" indent="-255588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9537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tahsil edilecek,</a:t>
            </a:r>
          </a:p>
          <a:p>
            <a:pPr marL="109537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tr-TR" altLang="tr-TR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9537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tr-TR" altLang="tr-TR" sz="1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717550" marR="0" lvl="2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Gecikme 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faizi</a:t>
            </a:r>
          </a:p>
          <a:p>
            <a:pPr marL="717550" marR="0" lvl="2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Gecikme zammı</a:t>
            </a:r>
          </a:p>
          <a:p>
            <a:pPr marL="717550" marR="0" lvl="2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 aslına bağlı vergi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cezası ve </a:t>
            </a:r>
            <a:endParaRPr kumimoji="0" lang="tr-TR" altLang="tr-TR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717550" marR="0" lvl="2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Bu vergi cezasının gecikme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zammı</a:t>
            </a:r>
          </a:p>
          <a:p>
            <a:pPr marL="630238" marR="0" lvl="2" indent="-255588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109537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silinecek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6269233" y="1181942"/>
            <a:ext cx="272346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2" algn="just">
              <a:lnSpc>
                <a:spcPct val="80000"/>
              </a:lnSpc>
              <a:buClr>
                <a:srgbClr val="FF0000"/>
              </a:buClr>
              <a:defRPr/>
            </a:pPr>
            <a:endParaRPr lang="tr-TR" altLang="tr-TR" sz="1400" b="1" dirty="0">
              <a:solidFill>
                <a:srgbClr val="C00000"/>
              </a:solidFill>
            </a:endParaRPr>
          </a:p>
          <a:p>
            <a:pPr marL="660400" lvl="2" indent="-285750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0070C0"/>
                </a:solidFill>
              </a:rPr>
              <a:t>Asıllarının tamamı,</a:t>
            </a:r>
          </a:p>
          <a:p>
            <a:pPr marL="660400" lvl="2" indent="-285750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</a:rPr>
              <a:t>Fer’i </a:t>
            </a:r>
            <a:r>
              <a:rPr lang="tr-TR" altLang="tr-TR" sz="1400" b="1" dirty="0">
                <a:solidFill>
                  <a:srgbClr val="0070C0"/>
                </a:solidFill>
              </a:rPr>
              <a:t>alacak yerine Yİ-ÜFE </a:t>
            </a:r>
            <a:r>
              <a:rPr lang="tr-TR" altLang="tr-TR" sz="1400" b="1" dirty="0" smtClean="0">
                <a:solidFill>
                  <a:srgbClr val="0070C0"/>
                </a:solidFill>
              </a:rPr>
              <a:t>tutar</a:t>
            </a:r>
          </a:p>
          <a:p>
            <a:pPr marL="374650" lvl="2">
              <a:lnSpc>
                <a:spcPct val="80000"/>
              </a:lnSpc>
              <a:buClr>
                <a:srgbClr val="0070C0"/>
              </a:buClr>
              <a:defRPr/>
            </a:pPr>
            <a:r>
              <a:rPr lang="tr-TR" altLang="tr-TR" sz="1400" b="1" dirty="0">
                <a:solidFill>
                  <a:srgbClr val="0070C0"/>
                </a:solidFill>
              </a:rPr>
              <a:t> </a:t>
            </a:r>
            <a:r>
              <a:rPr lang="tr-TR" altLang="tr-TR" sz="1400" b="1" dirty="0" smtClean="0">
                <a:solidFill>
                  <a:srgbClr val="0070C0"/>
                </a:solidFill>
              </a:rPr>
              <a:t>  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tahsil </a:t>
            </a:r>
            <a:r>
              <a:rPr lang="tr-TR" altLang="tr-TR" sz="1400" b="1" dirty="0">
                <a:solidFill>
                  <a:srgbClr val="FF0000"/>
                </a:solidFill>
              </a:rPr>
              <a:t>edilecek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,</a:t>
            </a:r>
          </a:p>
          <a:p>
            <a:pPr marL="452437" lvl="1" indent="-342900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tr-TR" altLang="tr-TR" sz="1200" b="1" dirty="0" smtClean="0">
              <a:solidFill>
                <a:srgbClr val="0070C0"/>
              </a:solidFill>
            </a:endParaRPr>
          </a:p>
          <a:p>
            <a:pPr marL="660400" lvl="2" indent="-285750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</a:rPr>
              <a:t>Fer’i alacak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silinecek.</a:t>
            </a:r>
            <a:endParaRPr lang="tr-TR" altLang="tr-TR" sz="1400" b="1" dirty="0">
              <a:solidFill>
                <a:srgbClr val="FF0000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269232" y="2842105"/>
            <a:ext cx="2605054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2" algn="just">
              <a:lnSpc>
                <a:spcPct val="80000"/>
              </a:lnSpc>
              <a:buClr>
                <a:srgbClr val="0070C0"/>
              </a:buClr>
              <a:defRPr/>
            </a:pPr>
            <a:endParaRPr lang="tr-TR" altLang="tr-TR" sz="900" b="1" dirty="0">
              <a:solidFill>
                <a:srgbClr val="0070C0"/>
              </a:solidFill>
            </a:endParaRPr>
          </a:p>
          <a:p>
            <a:pPr marL="7048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</a:rPr>
              <a:t>%</a:t>
            </a:r>
            <a:r>
              <a:rPr lang="tr-TR" altLang="tr-TR" sz="1400" b="1" dirty="0">
                <a:solidFill>
                  <a:srgbClr val="0070C0"/>
                </a:solidFill>
              </a:rPr>
              <a:t>50’si </a:t>
            </a:r>
            <a:r>
              <a:rPr lang="tr-TR" altLang="tr-TR" sz="1400" b="1" dirty="0">
                <a:solidFill>
                  <a:srgbClr val="FF0000"/>
                </a:solidFill>
              </a:rPr>
              <a:t>ödenecek.</a:t>
            </a:r>
          </a:p>
          <a:p>
            <a:pPr marL="704850" lvl="2" indent="-342900" algn="just">
              <a:lnSpc>
                <a:spcPct val="80000"/>
              </a:lnSpc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</a:rPr>
              <a:t>%</a:t>
            </a:r>
            <a:r>
              <a:rPr lang="tr-TR" altLang="tr-TR" sz="1400" b="1" dirty="0">
                <a:solidFill>
                  <a:srgbClr val="0070C0"/>
                </a:solidFill>
              </a:rPr>
              <a:t>50’si </a:t>
            </a:r>
            <a:r>
              <a:rPr lang="tr-TR" altLang="tr-TR" sz="1400" b="1" dirty="0">
                <a:solidFill>
                  <a:srgbClr val="FF0000"/>
                </a:solidFill>
              </a:rPr>
              <a:t>silinecek.</a:t>
            </a:r>
          </a:p>
        </p:txBody>
      </p:sp>
    </p:spTree>
    <p:extLst>
      <p:ext uri="{BB962C8B-B14F-4D97-AF65-F5344CB8AC3E}">
        <p14:creationId xmlns:p14="http://schemas.microsoft.com/office/powerpoint/2010/main" val="25629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 animBg="1"/>
      <p:bldP spid="10" grpId="0" animBg="1"/>
      <p:bldP spid="16" grpId="0" animBg="1"/>
      <p:bldP spid="13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12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447332" y="458269"/>
            <a:ext cx="8394061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VERGİLERİN YAPILANDIRILMASI (KESİNLEŞMİŞ ALACAKLAR)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Tablo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42853"/>
              </p:ext>
            </p:extLst>
          </p:nvPr>
        </p:nvGraphicFramePr>
        <p:xfrm>
          <a:off x="559994" y="1834749"/>
          <a:ext cx="2376264" cy="2826236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</a:tblGrid>
              <a:tr h="4320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1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Vergi</a:t>
                      </a:r>
                      <a:endParaRPr lang="tr-TR" sz="1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51887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Gecikme Faizi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910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7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Gecikme Zammı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14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Vergi </a:t>
                      </a:r>
                      <a:r>
                        <a:rPr lang="tr-TR" sz="1800" b="1" baseline="0" dirty="0" err="1" smtClean="0">
                          <a:solidFill>
                            <a:srgbClr val="0070C0"/>
                          </a:solidFill>
                        </a:rPr>
                        <a:t>Ziyaı</a:t>
                      </a: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 Cezası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882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5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V.Z.C.’</a:t>
                      </a:r>
                      <a:r>
                        <a:rPr lang="tr-TR" sz="1800" b="1" baseline="0" dirty="0" err="1" smtClean="0">
                          <a:solidFill>
                            <a:srgbClr val="0070C0"/>
                          </a:solidFill>
                        </a:rPr>
                        <a:t>na</a:t>
                      </a:r>
                      <a:r>
                        <a:rPr lang="tr-TR" sz="1800" b="1" baseline="0" dirty="0" smtClean="0">
                          <a:solidFill>
                            <a:srgbClr val="0070C0"/>
                          </a:solidFill>
                        </a:rPr>
                        <a:t> Ait Gecikme Zammı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o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84865"/>
              </p:ext>
            </p:extLst>
          </p:nvPr>
        </p:nvGraphicFramePr>
        <p:xfrm>
          <a:off x="3280380" y="1845013"/>
          <a:ext cx="2592288" cy="2796540"/>
        </p:xfrm>
        <a:graphic>
          <a:graphicData uri="http://schemas.openxmlformats.org/drawingml/2006/table">
            <a:tbl>
              <a:tblPr firstRow="1" bandRow="1"/>
              <a:tblGrid>
                <a:gridCol w="2592288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/>
                      <a:endParaRPr lang="tr-TR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Vergi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Yİ-ÜFE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Yİ-ÜFE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sz="9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------</a:t>
                      </a:r>
                      <a:endParaRPr lang="tr-T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sz="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------</a:t>
                      </a:r>
                    </a:p>
                    <a:p>
                      <a:endParaRPr lang="tr-T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o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85277"/>
              </p:ext>
            </p:extLst>
          </p:nvPr>
        </p:nvGraphicFramePr>
        <p:xfrm>
          <a:off x="6248626" y="1845011"/>
          <a:ext cx="2327920" cy="2545362"/>
        </p:xfrm>
        <a:graphic>
          <a:graphicData uri="http://schemas.openxmlformats.org/drawingml/2006/table">
            <a:tbl>
              <a:tblPr firstRow="1" bandRow="1"/>
              <a:tblGrid>
                <a:gridCol w="2327920"/>
              </a:tblGrid>
              <a:tr h="4651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0"/>
                      <a:endParaRPr lang="tr-TR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lvl="0" indent="0"/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--------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535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Gecikme Faizi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535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Gecikme Zammı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48274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Vergi </a:t>
                      </a:r>
                      <a:r>
                        <a:rPr lang="tr-TR" sz="1400" b="1" baseline="0" dirty="0" err="1" smtClean="0">
                          <a:solidFill>
                            <a:schemeClr val="tx1"/>
                          </a:solidFill>
                        </a:rPr>
                        <a:t>Ziyaı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 Cezası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52662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V.Z.C.’</a:t>
                      </a:r>
                      <a:r>
                        <a:rPr lang="tr-TR" sz="1400" b="1" baseline="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 Ait Gecikme Zammı</a:t>
                      </a:r>
                      <a:endParaRPr lang="tr-T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o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04492"/>
              </p:ext>
            </p:extLst>
          </p:nvPr>
        </p:nvGraphicFramePr>
        <p:xfrm>
          <a:off x="559994" y="1282902"/>
          <a:ext cx="2376264" cy="51054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Mevcut Alacaklar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o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17710"/>
              </p:ext>
            </p:extLst>
          </p:nvPr>
        </p:nvGraphicFramePr>
        <p:xfrm>
          <a:off x="3280380" y="1282902"/>
          <a:ext cx="2608556" cy="510540"/>
        </p:xfrm>
        <a:graphic>
          <a:graphicData uri="http://schemas.openxmlformats.org/drawingml/2006/table">
            <a:tbl>
              <a:tblPr firstRow="1" bandRow="1"/>
              <a:tblGrid>
                <a:gridCol w="2608556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Tahsil Edilecek Alacaklar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o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83790"/>
              </p:ext>
            </p:extLst>
          </p:nvPr>
        </p:nvGraphicFramePr>
        <p:xfrm>
          <a:off x="6248626" y="1282902"/>
          <a:ext cx="2304256" cy="510540"/>
        </p:xfrm>
        <a:graphic>
          <a:graphicData uri="http://schemas.openxmlformats.org/drawingml/2006/table">
            <a:tbl>
              <a:tblPr firstRow="1" bandRow="1"/>
              <a:tblGrid>
                <a:gridCol w="2304256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Vazgeçilecek Alacaklar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0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13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46834" y="458269"/>
            <a:ext cx="7932746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CEZALARIN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YAPILANDIRILMASI (KESİNLEŞMİŞ ALACAKLAR)</a:t>
            </a: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62750"/>
              </p:ext>
            </p:extLst>
          </p:nvPr>
        </p:nvGraphicFramePr>
        <p:xfrm>
          <a:off x="546834" y="1754336"/>
          <a:ext cx="2376264" cy="2980908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</a:tblGrid>
              <a:tr h="75970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tr-TR" sz="105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endParaRPr lang="tr-TR" sz="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Usulsüzlük Cezası </a:t>
                      </a:r>
                    </a:p>
                    <a:p>
                      <a:pPr lvl="0"/>
                      <a:endParaRPr lang="tr-TR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84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tr-TR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endParaRPr lang="tr-TR" sz="11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Özel Usulsüzlük Cezası</a:t>
                      </a:r>
                    </a:p>
                    <a:p>
                      <a:pPr lvl="0"/>
                      <a:endParaRPr lang="tr-TR" sz="9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3384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</a:tr>
              <a:tr h="5348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tr-TR" sz="8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İdari Para Cezası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  <a:tr h="3680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endParaRPr lang="tr-TR" sz="6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lvl="0"/>
                      <a:r>
                        <a:rPr lang="tr-TR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İPC’ye</a:t>
                      </a:r>
                      <a:r>
                        <a:rPr lang="tr-T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Ait Faizler</a:t>
                      </a:r>
                      <a:endParaRPr lang="tr-TR" sz="1800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15949"/>
              </p:ext>
            </p:extLst>
          </p:nvPr>
        </p:nvGraphicFramePr>
        <p:xfrm>
          <a:off x="3260642" y="1752346"/>
          <a:ext cx="2592288" cy="2999740"/>
        </p:xfrm>
        <a:graphic>
          <a:graphicData uri="http://schemas.openxmlformats.org/drawingml/2006/table">
            <a:tbl>
              <a:tblPr firstRow="1" bandRow="1"/>
              <a:tblGrid>
                <a:gridCol w="2592288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/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Usulsüzlük Cezasının %50’si</a:t>
                      </a:r>
                      <a:endParaRPr lang="tr-TR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/>
                      <a:endParaRPr lang="tr-TR" sz="11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Özel Usulsüzlük Cezasının % 50’si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/>
                      <a:endParaRPr lang="tr-TR" sz="18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/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İdari Para Cezası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/>
                      <a:endParaRPr lang="tr-TR" sz="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just"/>
                      <a:r>
                        <a:rPr lang="tr-TR" sz="1800" b="1" baseline="0" dirty="0" smtClean="0">
                          <a:solidFill>
                            <a:schemeClr val="tx1"/>
                          </a:solidFill>
                        </a:rPr>
                        <a:t>Yİ-ÜFE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42878"/>
              </p:ext>
            </p:extLst>
          </p:nvPr>
        </p:nvGraphicFramePr>
        <p:xfrm>
          <a:off x="6235466" y="1732612"/>
          <a:ext cx="2327920" cy="2999741"/>
        </p:xfrm>
        <a:graphic>
          <a:graphicData uri="http://schemas.openxmlformats.org/drawingml/2006/table">
            <a:tbl>
              <a:tblPr firstRow="1" bandRow="1"/>
              <a:tblGrid>
                <a:gridCol w="2327920"/>
              </a:tblGrid>
              <a:tr h="8103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88900" lvl="0" indent="0"/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Usulsüzlük Cezasının % 50’si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8103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lvl="0" indent="0"/>
                      <a:endParaRPr lang="tr-TR" sz="105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Özel Usulsüzlük Cezasının % 50’si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40000"/>
                        <a:lumOff val="60000"/>
                      </a:srgbClr>
                    </a:solidFill>
                  </a:tcPr>
                </a:tc>
              </a:tr>
              <a:tr h="3756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lvl="0" indent="0"/>
                      <a:endParaRPr lang="tr-T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</a:tr>
              <a:tr h="49395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lvl="0" indent="0"/>
                      <a:endParaRPr lang="tr-TR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------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  <a:tr h="5093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88900" lvl="0" indent="0"/>
                      <a:endParaRPr lang="tr-TR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88900" lvl="0" indent="0"/>
                      <a:r>
                        <a:rPr lang="tr-TR" b="1" baseline="0" dirty="0" err="1" smtClean="0">
                          <a:solidFill>
                            <a:schemeClr val="tx1"/>
                          </a:solidFill>
                        </a:rPr>
                        <a:t>İPC’ye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Ait Faizler</a:t>
                      </a:r>
                      <a:endParaRPr lang="tr-TR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91369"/>
              </p:ext>
            </p:extLst>
          </p:nvPr>
        </p:nvGraphicFramePr>
        <p:xfrm>
          <a:off x="546834" y="1177079"/>
          <a:ext cx="2376264" cy="50292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Mevcut Alacaklar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42227"/>
              </p:ext>
            </p:extLst>
          </p:nvPr>
        </p:nvGraphicFramePr>
        <p:xfrm>
          <a:off x="3260642" y="1177079"/>
          <a:ext cx="2608556" cy="502920"/>
        </p:xfrm>
        <a:graphic>
          <a:graphicData uri="http://schemas.openxmlformats.org/drawingml/2006/table">
            <a:tbl>
              <a:tblPr firstRow="1" bandRow="1"/>
              <a:tblGrid>
                <a:gridCol w="2608556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Tahsil Edilecek Alacaklar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89154"/>
              </p:ext>
            </p:extLst>
          </p:nvPr>
        </p:nvGraphicFramePr>
        <p:xfrm>
          <a:off x="6235466" y="1177079"/>
          <a:ext cx="2327920" cy="502920"/>
        </p:xfrm>
        <a:graphic>
          <a:graphicData uri="http://schemas.openxmlformats.org/drawingml/2006/table">
            <a:tbl>
              <a:tblPr firstRow="1" bandRow="1"/>
              <a:tblGrid>
                <a:gridCol w="2327920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Vazgeçilecek Alacaklar</a:t>
                      </a:r>
                    </a:p>
                    <a:p>
                      <a:endParaRPr lang="tr-T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6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14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İHTİLAFLI VERGİ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ALACAKLARI - 1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adalet tartısı png ile ilgili görsel sonucu">
            <a:extLst>
              <a:ext uri="{FF2B5EF4-FFF2-40B4-BE49-F238E27FC236}">
                <a16:creationId xmlns="" xmlns:a16="http://schemas.microsoft.com/office/drawing/2014/main" id="{6AA65BCC-A11A-4220-A9C9-2AAE8FDB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721" y="1982544"/>
            <a:ext cx="2344384" cy="17707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23528" y="1340768"/>
            <a:ext cx="8496944" cy="3249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800" b="1" dirty="0">
                <a:solidFill>
                  <a:srgbClr val="0070C0"/>
                </a:solidFill>
              </a:rPr>
              <a:t>İhtilaflı vergi alacakları </a:t>
            </a:r>
            <a:r>
              <a:rPr lang="tr-TR" sz="1800" b="1" u="sng" dirty="0">
                <a:solidFill>
                  <a:srgbClr val="0070C0"/>
                </a:solidFill>
              </a:rPr>
              <a:t>dava aşamasına</a:t>
            </a:r>
            <a:r>
              <a:rPr lang="tr-TR" sz="1800" b="1" dirty="0">
                <a:solidFill>
                  <a:srgbClr val="0070C0"/>
                </a:solidFill>
              </a:rPr>
              <a:t> göre yapılandırılıyor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1600" b="1" dirty="0"/>
          </a:p>
          <a:p>
            <a:pPr marL="452628" indent="-342900">
              <a:lnSpc>
                <a:spcPct val="80000"/>
              </a:lnSpc>
              <a:buClr>
                <a:schemeClr val="tx1"/>
              </a:buClr>
              <a:buSzPct val="115000"/>
              <a:buFont typeface="Wingdings" panose="05000000000000000000" pitchFamily="2" charset="2"/>
              <a:buChar char="q"/>
              <a:defRPr/>
            </a:pPr>
            <a:r>
              <a:rPr lang="tr-TR" sz="1600" b="1" dirty="0">
                <a:solidFill>
                  <a:srgbClr val="0070C0"/>
                </a:solidFill>
              </a:rPr>
              <a:t>İhtilaf vergi mahkemesinde (henüz karara bağlanmamış) ise;</a:t>
            </a:r>
          </a:p>
          <a:p>
            <a:pPr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1600" b="1" dirty="0"/>
          </a:p>
          <a:p>
            <a:pPr marL="754380" lvl="1" indent="-34290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1600" b="1" dirty="0">
                <a:solidFill>
                  <a:srgbClr val="0070C0"/>
                </a:solidFill>
              </a:rPr>
              <a:t>Vergi aslının </a:t>
            </a:r>
            <a:r>
              <a:rPr lang="tr-TR" sz="1600" b="1" dirty="0" smtClean="0">
                <a:solidFill>
                  <a:srgbClr val="0070C0"/>
                </a:solidFill>
              </a:rPr>
              <a:t>%50’sinin</a:t>
            </a:r>
            <a:endParaRPr lang="tr-TR" sz="1600" b="1" dirty="0">
              <a:solidFill>
                <a:srgbClr val="0070C0"/>
              </a:solidFill>
            </a:endParaRPr>
          </a:p>
          <a:p>
            <a:pPr marL="754380" lvl="1" indent="-342900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1600" b="1" dirty="0">
                <a:solidFill>
                  <a:srgbClr val="0070C0"/>
                </a:solidFill>
              </a:rPr>
              <a:t>Gecikme faizi </a:t>
            </a:r>
            <a:r>
              <a:rPr lang="tr-TR" sz="1600" b="1" dirty="0" smtClean="0">
                <a:solidFill>
                  <a:srgbClr val="0070C0"/>
                </a:solidFill>
              </a:rPr>
              <a:t>ve gecikme zammı yerine </a:t>
            </a:r>
            <a:r>
              <a:rPr lang="tr-TR" sz="1600" b="1" dirty="0">
                <a:solidFill>
                  <a:srgbClr val="0070C0"/>
                </a:solidFill>
              </a:rPr>
              <a:t>Yİ-ÜFE tutarının,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1600" b="1" dirty="0"/>
          </a:p>
          <a:p>
            <a:pPr marL="365760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600" b="1" dirty="0"/>
              <a:t>		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ödenmesi halinde,</a:t>
            </a:r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1600" b="1" dirty="0"/>
          </a:p>
          <a:p>
            <a:pPr marL="719138" lvl="1" indent="-246888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1600" b="1" dirty="0">
                <a:solidFill>
                  <a:srgbClr val="FF0000"/>
                </a:solidFill>
              </a:rPr>
              <a:t>Kalan </a:t>
            </a:r>
            <a:r>
              <a:rPr lang="tr-TR" sz="1600" b="1" dirty="0" smtClean="0">
                <a:solidFill>
                  <a:srgbClr val="FF0000"/>
                </a:solidFill>
              </a:rPr>
              <a:t>%50 </a:t>
            </a:r>
            <a:r>
              <a:rPr lang="tr-TR" sz="1600" b="1" dirty="0">
                <a:solidFill>
                  <a:srgbClr val="FF0000"/>
                </a:solidFill>
              </a:rPr>
              <a:t>vergi aslından, </a:t>
            </a:r>
          </a:p>
          <a:p>
            <a:pPr marL="719138" lvl="1" indent="-246888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1600" b="1" dirty="0">
                <a:solidFill>
                  <a:srgbClr val="FF0000"/>
                </a:solidFill>
              </a:rPr>
              <a:t>Vergi aslına bağlı olarak kesilen vergi cezalarının tamamından,</a:t>
            </a:r>
          </a:p>
          <a:p>
            <a:pPr marL="719138" lvl="1" indent="-246888">
              <a:spcAft>
                <a:spcPts val="200"/>
              </a:spcAft>
              <a:buClr>
                <a:schemeClr val="tx1"/>
              </a:buClr>
              <a:buSzPct val="115000"/>
              <a:buFont typeface="Arial" pitchFamily="34" charset="0"/>
              <a:buChar char="•"/>
              <a:defRPr/>
            </a:pPr>
            <a:r>
              <a:rPr lang="tr-TR" sz="1600" b="1" dirty="0">
                <a:solidFill>
                  <a:srgbClr val="FF0000"/>
                </a:solidFill>
              </a:rPr>
              <a:t>Gecikme </a:t>
            </a:r>
            <a:r>
              <a:rPr lang="tr-TR" sz="1600" b="1" dirty="0" smtClean="0">
                <a:solidFill>
                  <a:srgbClr val="FF0000"/>
                </a:solidFill>
              </a:rPr>
              <a:t>faizi ve gecikme zammından,</a:t>
            </a:r>
            <a:endParaRPr lang="tr-TR" sz="1600" b="1" dirty="0">
              <a:solidFill>
                <a:srgbClr val="FF0000"/>
              </a:solidFill>
            </a:endParaRPr>
          </a:p>
          <a:p>
            <a:pPr marL="433388" lvl="1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endParaRPr lang="tr-TR" sz="1600" b="1" dirty="0"/>
          </a:p>
          <a:p>
            <a:pPr marL="365760" lvl="1" indent="-256032">
              <a:lnSpc>
                <a:spcPct val="80000"/>
              </a:lnSpc>
              <a:buClr>
                <a:schemeClr val="tx1"/>
              </a:buClr>
              <a:buSzPct val="115000"/>
              <a:defRPr/>
            </a:pPr>
            <a:r>
              <a:rPr lang="tr-TR" sz="1600" b="1" dirty="0"/>
              <a:t>		</a:t>
            </a:r>
            <a:r>
              <a:rPr lang="tr-T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vazgeçilecek.</a:t>
            </a:r>
            <a:endParaRPr lang="tr-T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3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15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İHTİLAFLI VERGİ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ALACAKLARI - 2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adalet tartısı png ile ilgili görsel sonucu">
            <a:extLst>
              <a:ext uri="{FF2B5EF4-FFF2-40B4-BE49-F238E27FC236}">
                <a16:creationId xmlns="" xmlns:a16="http://schemas.microsoft.com/office/drawing/2014/main" id="{6AA65BCC-A11A-4220-A9C9-2AAE8FDB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721" y="1982544"/>
            <a:ext cx="2344384" cy="17707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51520" y="1059287"/>
            <a:ext cx="867645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56032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İhtilaf, üst yargı merciinde ise verilen </a:t>
            </a:r>
            <a:r>
              <a:rPr kumimoji="0" lang="tr-T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 SON KARARA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bakılacaktır.</a:t>
            </a:r>
          </a:p>
          <a:p>
            <a:pPr marL="0" marR="0" lvl="0" indent="0" algn="just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q"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 Mahkemesi/Bölge İdare Mahkemesi</a:t>
            </a: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2628" marR="0" lvl="0" indent="-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Vergiyi 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TERKİN </a:t>
            </a: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etmişse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; </a:t>
            </a: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58368" marR="0" lvl="1" indent="-246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Tx/>
              <a:buChar char="•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 asıllarının 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%10’u</a:t>
            </a:r>
          </a:p>
          <a:p>
            <a:pPr marL="658368" marR="0" lvl="1" indent="-246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Tx/>
              <a:buChar char="•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Gecikme faizi ve gecikme zammı yerine 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Yİ-ÜFE tutarı</a:t>
            </a:r>
          </a:p>
          <a:p>
            <a:pPr marL="457200" marR="0" lvl="1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	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ödenecek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95478" marR="0" lvl="0" indent="-28575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Vergiyi 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TASDİK </a:t>
            </a: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ya da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TADİLEN TASDİK </a:t>
            </a:r>
            <a:r>
              <a:rPr kumimoji="0" lang="tr-T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etmişse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58368" marR="0" lvl="1" indent="-246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Tx/>
              <a:buChar char="•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Tasdik edilen vergi asıllarının 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tamamı</a:t>
            </a:r>
          </a:p>
          <a:p>
            <a:pPr marL="658368" marR="0" lvl="1" indent="-246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Tx/>
              <a:buChar char="•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Terkin edilen kısmın 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%10’u</a:t>
            </a:r>
          </a:p>
          <a:p>
            <a:pPr marL="658368" marR="0" lvl="1" indent="-2468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Tx/>
              <a:buChar char="•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Gecikme faizi ve gecikme zammı yerine 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Yİ-ÜFE tutarı</a:t>
            </a:r>
          </a:p>
          <a:p>
            <a:pPr marL="457200" marR="0" lvl="1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	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ödenecek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.</a:t>
            </a: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95478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Kalan vergi asılları, vergi aslına bağlı olarak kesilen vergi cezalarının tamamı ile gecikme faizi ve gecikme zammı gibi </a:t>
            </a:r>
            <a:r>
              <a:rPr kumimoji="0" lang="tr-T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fer’i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alacakların </a:t>
            </a: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itchFamily="2" charset="2"/>
              <a:buChar char="q"/>
              <a:tabLst/>
              <a:defRPr/>
            </a:pPr>
            <a:endParaRPr kumimoji="0" lang="tr-TR" sz="500" b="1" i="0" u="none" strike="noStrike" kern="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</a:endParaRPr>
          </a:p>
          <a:p>
            <a:pPr marL="35560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tahsilinden  vazgeçilecek.</a:t>
            </a:r>
          </a:p>
        </p:txBody>
      </p:sp>
    </p:spTree>
    <p:extLst>
      <p:ext uri="{BB962C8B-B14F-4D97-AF65-F5344CB8AC3E}">
        <p14:creationId xmlns:p14="http://schemas.microsoft.com/office/powerpoint/2010/main" val="7959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16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İHTİLAFLI VERGİ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ALACAKLARI - 3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adalet tartısı png ile ilgili görsel sonucu">
            <a:extLst>
              <a:ext uri="{FF2B5EF4-FFF2-40B4-BE49-F238E27FC236}">
                <a16:creationId xmlns="" xmlns:a16="http://schemas.microsoft.com/office/drawing/2014/main" id="{6AA65BCC-A11A-4220-A9C9-2AAE8FDB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759" y="2520045"/>
            <a:ext cx="2344384" cy="17707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86425" y="1982544"/>
            <a:ext cx="7622504" cy="2610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marR="0" lvl="1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704088" marR="0" lvl="2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600075" marR="0" lvl="3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Vergi 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mahkemesinde devam ediyorsa cezanın 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%25’i,</a:t>
            </a:r>
          </a:p>
          <a:p>
            <a:pPr marL="600075" marR="0" lvl="3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600075" marR="0" lvl="3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Vergi 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mahkemesinde karar verilmişse</a:t>
            </a:r>
          </a:p>
          <a:p>
            <a:pPr marL="542925" marR="0" lvl="3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itchFamily="2" charset="2"/>
              <a:buChar char="q"/>
              <a:tabLst/>
              <a:defRPr/>
            </a:pP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8742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Tasdik edilen cezanın 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%50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’si</a:t>
            </a:r>
          </a:p>
          <a:p>
            <a:pPr marL="98742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Terkin edilen kısmın 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%10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’u</a:t>
            </a: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ödenecek,</a:t>
            </a: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Kalan cezaların tahsilinden vazgeçilecektir.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1748606"/>
            <a:ext cx="1227235" cy="492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6" name="Right Triangle 45"/>
          <p:cNvSpPr/>
          <p:nvPr/>
        </p:nvSpPr>
        <p:spPr>
          <a:xfrm flipH="1" flipV="1">
            <a:off x="702050" y="1960618"/>
            <a:ext cx="524889" cy="278118"/>
          </a:xfrm>
          <a:prstGeom prst="rtTriangl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02050" y="1467497"/>
            <a:ext cx="6185134" cy="492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Usulsüzlük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ve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özel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usulsüzlük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cezalarına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açılan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</a:rPr>
              <a:t>dava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en-US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/>
      <p:bldP spid="13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17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İHTİLAFLI VERGİ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ALACAKLARI - 4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adalet tartısı png ile ilgili görsel sonucu">
            <a:extLst>
              <a:ext uri="{FF2B5EF4-FFF2-40B4-BE49-F238E27FC236}">
                <a16:creationId xmlns="" xmlns:a16="http://schemas.microsoft.com/office/drawing/2014/main" id="{6AA65BCC-A11A-4220-A9C9-2AAE8FDB1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653" y="2619616"/>
            <a:ext cx="2344384" cy="17707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96029" y="1958086"/>
            <a:ext cx="7334935" cy="269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088" marR="0" lvl="2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0075" marR="0" lvl="3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İlk derece mahkemesinde 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devam ediyorsa cezanın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%50’si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  <a:p>
            <a:pPr marL="600075" marR="0" lvl="3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600075" marR="0" lvl="3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İlk derece 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mahkemesinde karar verilmişse</a:t>
            </a:r>
          </a:p>
          <a:p>
            <a:pPr marL="542925" marR="0" lvl="3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 typeface="Wingdings" pitchFamily="2" charset="2"/>
              <a:buChar char="q"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98742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Tasdik edilen cezanın </a:t>
            </a:r>
            <a:r>
              <a:rPr kumimoji="0" lang="tr-T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tamamı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98742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Terkin edilen kısmın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%10’u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ödenecek,</a:t>
            </a: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09550" marR="0" lvl="4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15000"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Kalan 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cezaların tahsilinden vazgeçilecektir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1572434"/>
            <a:ext cx="1227235" cy="492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800" b="1" dirty="0">
              <a:solidFill>
                <a:schemeClr val="bg1"/>
              </a:solidFill>
            </a:endParaRPr>
          </a:p>
        </p:txBody>
      </p:sp>
      <p:sp>
        <p:nvSpPr>
          <p:cNvPr id="16" name="Right Triangle 45"/>
          <p:cNvSpPr/>
          <p:nvPr/>
        </p:nvSpPr>
        <p:spPr>
          <a:xfrm flipH="1" flipV="1">
            <a:off x="702050" y="1784446"/>
            <a:ext cx="524889" cy="278118"/>
          </a:xfrm>
          <a:prstGeom prst="rtTriangle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02050" y="1291325"/>
            <a:ext cx="6185134" cy="492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20574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411480" lvl="1" defTabSz="914400">
              <a:lnSpc>
                <a:spcPct val="80000"/>
              </a:lnSpc>
              <a:defRPr/>
            </a:pPr>
            <a:r>
              <a:rPr lang="tr-TR" sz="1800" b="1" dirty="0">
                <a:solidFill>
                  <a:schemeClr val="accent5">
                    <a:lumMod val="50000"/>
                  </a:schemeClr>
                </a:solidFill>
              </a:rPr>
              <a:t>İdari para cezalarına/</a:t>
            </a:r>
            <a:r>
              <a:rPr lang="tr-TR" sz="1800" b="1" dirty="0" err="1">
                <a:solidFill>
                  <a:schemeClr val="accent5">
                    <a:lumMod val="50000"/>
                  </a:schemeClr>
                </a:solidFill>
              </a:rPr>
              <a:t>Ecrimisillere</a:t>
            </a:r>
            <a:r>
              <a:rPr lang="tr-TR" sz="1800" b="1" dirty="0">
                <a:solidFill>
                  <a:schemeClr val="accent5">
                    <a:lumMod val="50000"/>
                  </a:schemeClr>
                </a:solidFill>
              </a:rPr>
              <a:t> karşı açılan dava;</a:t>
            </a:r>
          </a:p>
        </p:txBody>
      </p:sp>
    </p:spTree>
    <p:extLst>
      <p:ext uri="{BB962C8B-B14F-4D97-AF65-F5344CB8AC3E}">
        <p14:creationId xmlns:p14="http://schemas.microsoft.com/office/powerpoint/2010/main" val="7101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/>
      <p:bldP spid="13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Yuvarlatılmış Dikdörtgen 18"/>
          <p:cNvSpPr/>
          <p:nvPr/>
        </p:nvSpPr>
        <p:spPr>
          <a:xfrm>
            <a:off x="5473430" y="2384656"/>
            <a:ext cx="3287950" cy="15114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18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96029" y="458269"/>
            <a:ext cx="85322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İNCELEME VE TARHİYAT SAFHASINDAKİ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ALACAKLARI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447476" y="2384657"/>
            <a:ext cx="4630362" cy="447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b="1" kern="0" dirty="0">
                <a:solidFill>
                  <a:srgbClr val="0070C0"/>
                </a:solidFill>
              </a:rPr>
              <a:t>Verginin </a:t>
            </a:r>
            <a:r>
              <a:rPr lang="tr-TR" sz="1400" b="1" kern="0" dirty="0">
                <a:solidFill>
                  <a:srgbClr val="FF0000"/>
                </a:solidFill>
              </a:rPr>
              <a:t>% 50</a:t>
            </a:r>
            <a:r>
              <a:rPr lang="tr-TR" sz="1400" b="1" kern="0" dirty="0">
                <a:solidFill>
                  <a:srgbClr val="0070C0"/>
                </a:solidFill>
              </a:rPr>
              <a:t>’si,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447476" y="2915357"/>
            <a:ext cx="4630362" cy="447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b="1" kern="0" dirty="0">
                <a:solidFill>
                  <a:srgbClr val="0070C0"/>
                </a:solidFill>
              </a:rPr>
              <a:t>Gecikme faizi yerine </a:t>
            </a:r>
            <a:r>
              <a:rPr lang="tr-TR" sz="1400" b="1" kern="0" dirty="0">
                <a:solidFill>
                  <a:srgbClr val="FF0000"/>
                </a:solidFill>
              </a:rPr>
              <a:t>Yİ-ÜFE</a:t>
            </a:r>
            <a:r>
              <a:rPr lang="tr-TR" sz="1400" b="1" kern="0" dirty="0">
                <a:solidFill>
                  <a:srgbClr val="0070C0"/>
                </a:solidFill>
              </a:rPr>
              <a:t> tutarı,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447476" y="3448642"/>
            <a:ext cx="4630362" cy="447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b="1" kern="0" dirty="0">
                <a:solidFill>
                  <a:srgbClr val="0070C0"/>
                </a:solidFill>
              </a:rPr>
              <a:t>Kanunun yayımlandığı tarihten sonrası için </a:t>
            </a:r>
            <a:r>
              <a:rPr lang="tr-TR" sz="1400" b="1" kern="0" dirty="0">
                <a:solidFill>
                  <a:srgbClr val="FF0000"/>
                </a:solidFill>
              </a:rPr>
              <a:t>gecikme faizi</a:t>
            </a:r>
            <a:r>
              <a:rPr lang="tr-TR" sz="1400" b="1" kern="0" dirty="0">
                <a:solidFill>
                  <a:srgbClr val="0070C0"/>
                </a:solidFill>
              </a:rPr>
              <a:t>,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35540" y="1175694"/>
            <a:ext cx="7577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buClr>
                <a:prstClr val="black"/>
              </a:buClr>
              <a:defRPr/>
            </a:pPr>
            <a:r>
              <a:rPr lang="tr-TR" altLang="tr-TR" sz="1400" b="1" kern="0" dirty="0">
                <a:solidFill>
                  <a:srgbClr val="0070C0"/>
                </a:solidFill>
              </a:rPr>
              <a:t>İnceleme ve tarhiyat safhasındaki alacaklarda başlanılmış olan vergi incelemeleri ile takdir, tarh ve tahakkuk işlemlerine devam edilecektir.</a:t>
            </a:r>
          </a:p>
          <a:p>
            <a:pPr lvl="0" algn="just" defTabSz="914400">
              <a:buClr>
                <a:prstClr val="black"/>
              </a:buClr>
              <a:defRPr/>
            </a:pPr>
            <a:endParaRPr lang="tr-TR" altLang="tr-TR" sz="1400" b="1" kern="0" dirty="0">
              <a:solidFill>
                <a:srgbClr val="0070C0"/>
              </a:solidFill>
            </a:endParaRPr>
          </a:p>
          <a:p>
            <a:pPr lvl="0" algn="just" defTabSz="914400" eaLnBrk="0" fontAlgn="base" hangingPunct="0">
              <a:buClr>
                <a:srgbClr val="000000"/>
              </a:buClr>
              <a:defRPr/>
            </a:pPr>
            <a:r>
              <a:rPr lang="tr-TR" altLang="tr-TR" sz="1400" b="1" kern="0" dirty="0">
                <a:solidFill>
                  <a:srgbClr val="0070C0"/>
                </a:solidFill>
              </a:rPr>
              <a:t>Bu işlemlerin tamamlanmasından sonra;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408579" y="2662039"/>
            <a:ext cx="2983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2" algn="just" defTabSz="914400">
              <a:buClr>
                <a:prstClr val="black"/>
              </a:buClr>
              <a:defRPr/>
            </a:pPr>
            <a:r>
              <a:rPr lang="tr-TR" altLang="tr-TR" sz="1400" b="1" kern="0" dirty="0">
                <a:solidFill>
                  <a:srgbClr val="FF0000"/>
                </a:solidFill>
              </a:rPr>
              <a:t>Ödenecek</a:t>
            </a:r>
            <a:r>
              <a:rPr lang="tr-TR" altLang="tr-TR" sz="1400" b="1" kern="0" dirty="0">
                <a:solidFill>
                  <a:prstClr val="black"/>
                </a:solidFill>
              </a:rPr>
              <a:t> </a:t>
            </a:r>
            <a:r>
              <a:rPr lang="tr-TR" altLang="tr-TR" sz="1400" b="1" kern="0" dirty="0">
                <a:solidFill>
                  <a:srgbClr val="0070C0"/>
                </a:solidFill>
              </a:rPr>
              <a:t>ve buna bağlı olarak kalan vergi asılları, vergi cezaları ve gecikme faizi </a:t>
            </a:r>
            <a:r>
              <a:rPr lang="tr-TR" altLang="tr-TR" sz="1400" b="1" kern="0" dirty="0">
                <a:solidFill>
                  <a:srgbClr val="FF0000"/>
                </a:solidFill>
              </a:rPr>
              <a:t>silinecek</a:t>
            </a:r>
            <a:r>
              <a:rPr lang="tr-TR" altLang="tr-TR" sz="1400" b="1" kern="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96030" y="4219188"/>
            <a:ext cx="911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2" defTabSz="914400">
              <a:buClr>
                <a:srgbClr val="0070C0"/>
              </a:buClr>
              <a:defRPr/>
            </a:pPr>
            <a:r>
              <a:rPr lang="tr-TR" altLang="tr-TR" sz="1600" b="1" kern="0" dirty="0">
                <a:solidFill>
                  <a:srgbClr val="0070C0"/>
                </a:solidFill>
              </a:rPr>
              <a:t>Vergi aslına bağlı olmayan cezalarda; cezanın </a:t>
            </a:r>
            <a:r>
              <a:rPr lang="tr-TR" altLang="tr-TR" sz="1600" b="1" kern="0" dirty="0">
                <a:solidFill>
                  <a:srgbClr val="FF0000"/>
                </a:solidFill>
              </a:rPr>
              <a:t>%25’i tahsil edilecek, </a:t>
            </a:r>
            <a:r>
              <a:rPr lang="tr-TR" altLang="tr-TR" sz="1600" b="1" kern="0" dirty="0">
                <a:solidFill>
                  <a:srgbClr val="0070C0"/>
                </a:solidFill>
              </a:rPr>
              <a:t>kalanı silinecek.</a:t>
            </a:r>
          </a:p>
        </p:txBody>
      </p:sp>
    </p:spTree>
    <p:extLst>
      <p:ext uri="{BB962C8B-B14F-4D97-AF65-F5344CB8AC3E}">
        <p14:creationId xmlns:p14="http://schemas.microsoft.com/office/powerpoint/2010/main" val="25590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4" grpId="0" animBg="1"/>
      <p:bldP spid="11" grpId="0" animBg="1"/>
      <p:bldP spid="2" grpId="0"/>
      <p:bldP spid="15" grpId="0"/>
      <p:bldP spid="3" grpId="0" animBg="1"/>
      <p:bldP spid="17" grpId="0" animBg="1"/>
      <p:bldP spid="18" grpId="0" animBg="1"/>
      <p:bldP spid="5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19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96029" y="458269"/>
            <a:ext cx="85322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İNCELEME VE TARHİYAT SAFHASINDAKİ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ALACAKLARI</a:t>
            </a:r>
          </a:p>
        </p:txBody>
      </p:sp>
      <p:sp>
        <p:nvSpPr>
          <p:cNvPr id="13" name="Arrow: Pentagon 1">
            <a:extLst>
              <a:ext uri="{FF2B5EF4-FFF2-40B4-BE49-F238E27FC236}">
                <a16:creationId xmlns="" xmlns:a16="http://schemas.microsoft.com/office/drawing/2014/main" id="{4F1941AF-8191-4EBD-893F-756FFAF4FDBF}"/>
              </a:ext>
            </a:extLst>
          </p:cNvPr>
          <p:cNvSpPr/>
          <p:nvPr/>
        </p:nvSpPr>
        <p:spPr>
          <a:xfrm>
            <a:off x="1092378" y="1140902"/>
            <a:ext cx="7617119" cy="824728"/>
          </a:xfrm>
          <a:prstGeom prst="homePlate">
            <a:avLst/>
          </a:prstGeom>
          <a:solidFill>
            <a:srgbClr val="C2C9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5">
            <a:extLst>
              <a:ext uri="{FF2B5EF4-FFF2-40B4-BE49-F238E27FC236}">
                <a16:creationId xmlns="" xmlns:a16="http://schemas.microsoft.com/office/drawing/2014/main" id="{5D712B20-0992-46E7-83C0-F1BF8DB9778A}"/>
              </a:ext>
            </a:extLst>
          </p:cNvPr>
          <p:cNvSpPr/>
          <p:nvPr/>
        </p:nvSpPr>
        <p:spPr>
          <a:xfrm>
            <a:off x="1092378" y="2027486"/>
            <a:ext cx="7617119" cy="824728"/>
          </a:xfrm>
          <a:prstGeom prst="homePlate">
            <a:avLst/>
          </a:prstGeom>
          <a:solidFill>
            <a:srgbClr val="42AF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Pentagon 6">
            <a:extLst>
              <a:ext uri="{FF2B5EF4-FFF2-40B4-BE49-F238E27FC236}">
                <a16:creationId xmlns="" xmlns:a16="http://schemas.microsoft.com/office/drawing/2014/main" id="{31AD08BD-2B74-49D8-9323-27281CC83CA1}"/>
              </a:ext>
            </a:extLst>
          </p:cNvPr>
          <p:cNvSpPr/>
          <p:nvPr/>
        </p:nvSpPr>
        <p:spPr>
          <a:xfrm>
            <a:off x="1092378" y="2933516"/>
            <a:ext cx="7617119" cy="824728"/>
          </a:xfrm>
          <a:prstGeom prst="homePlate">
            <a:avLst/>
          </a:prstGeom>
          <a:solidFill>
            <a:srgbClr val="CB1B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Pentagon 8">
            <a:extLst>
              <a:ext uri="{FF2B5EF4-FFF2-40B4-BE49-F238E27FC236}">
                <a16:creationId xmlns="" xmlns:a16="http://schemas.microsoft.com/office/drawing/2014/main" id="{8E523EB2-29C3-49DE-A76F-45EEDF0836BF}"/>
              </a:ext>
            </a:extLst>
          </p:cNvPr>
          <p:cNvSpPr/>
          <p:nvPr/>
        </p:nvSpPr>
        <p:spPr>
          <a:xfrm>
            <a:off x="1092377" y="3846042"/>
            <a:ext cx="7617119" cy="824728"/>
          </a:xfrm>
          <a:prstGeom prst="homePlate">
            <a:avLst/>
          </a:prstGeom>
          <a:solidFill>
            <a:srgbClr val="007A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1AF86937-43DA-459C-96FB-27C5E7148A34}"/>
              </a:ext>
            </a:extLst>
          </p:cNvPr>
          <p:cNvSpPr>
            <a:spLocks/>
          </p:cNvSpPr>
          <p:nvPr/>
        </p:nvSpPr>
        <p:spPr bwMode="auto">
          <a:xfrm>
            <a:off x="311052" y="2028187"/>
            <a:ext cx="781326" cy="824437"/>
          </a:xfrm>
          <a:custGeom>
            <a:avLst/>
            <a:gdLst>
              <a:gd name="T0" fmla="*/ 0 w 337"/>
              <a:gd name="T1" fmla="*/ 183 h 709"/>
              <a:gd name="T2" fmla="*/ 0 w 337"/>
              <a:gd name="T3" fmla="*/ 708 h 709"/>
              <a:gd name="T4" fmla="*/ 337 w 337"/>
              <a:gd name="T5" fmla="*/ 709 h 709"/>
              <a:gd name="T6" fmla="*/ 337 w 337"/>
              <a:gd name="T7" fmla="*/ 0 h 709"/>
              <a:gd name="T8" fmla="*/ 0 w 337"/>
              <a:gd name="T9" fmla="*/ 18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183"/>
                </a:moveTo>
                <a:lnTo>
                  <a:pt x="0" y="708"/>
                </a:lnTo>
                <a:lnTo>
                  <a:pt x="337" y="709"/>
                </a:lnTo>
                <a:lnTo>
                  <a:pt x="337" y="0"/>
                </a:lnTo>
                <a:lnTo>
                  <a:pt x="0" y="183"/>
                </a:lnTo>
                <a:close/>
              </a:path>
            </a:pathLst>
          </a:custGeom>
          <a:solidFill>
            <a:srgbClr val="42AFB6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02D15E8F-895E-487D-8BA7-7BE9FAEB7A61}"/>
              </a:ext>
            </a:extLst>
          </p:cNvPr>
          <p:cNvSpPr>
            <a:spLocks/>
          </p:cNvSpPr>
          <p:nvPr/>
        </p:nvSpPr>
        <p:spPr bwMode="auto">
          <a:xfrm>
            <a:off x="318364" y="1138778"/>
            <a:ext cx="781326" cy="1038395"/>
          </a:xfrm>
          <a:custGeom>
            <a:avLst/>
            <a:gdLst>
              <a:gd name="T0" fmla="*/ 0 w 337"/>
              <a:gd name="T1" fmla="*/ 369 h 893"/>
              <a:gd name="T2" fmla="*/ 0 w 337"/>
              <a:gd name="T3" fmla="*/ 893 h 893"/>
              <a:gd name="T4" fmla="*/ 337 w 337"/>
              <a:gd name="T5" fmla="*/ 710 h 893"/>
              <a:gd name="T6" fmla="*/ 337 w 337"/>
              <a:gd name="T7" fmla="*/ 0 h 893"/>
              <a:gd name="T8" fmla="*/ 0 w 337"/>
              <a:gd name="T9" fmla="*/ 36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369"/>
                </a:moveTo>
                <a:lnTo>
                  <a:pt x="0" y="893"/>
                </a:lnTo>
                <a:lnTo>
                  <a:pt x="337" y="710"/>
                </a:lnTo>
                <a:lnTo>
                  <a:pt x="337" y="0"/>
                </a:lnTo>
                <a:lnTo>
                  <a:pt x="0" y="369"/>
                </a:lnTo>
                <a:close/>
              </a:path>
            </a:pathLst>
          </a:custGeom>
          <a:solidFill>
            <a:srgbClr val="C2C923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="" xmlns:a16="http://schemas.microsoft.com/office/drawing/2014/main" id="{2D5A052A-A9B2-4634-AEE1-7FF88F8C68A9}"/>
              </a:ext>
            </a:extLst>
          </p:cNvPr>
          <p:cNvSpPr>
            <a:spLocks/>
          </p:cNvSpPr>
          <p:nvPr/>
        </p:nvSpPr>
        <p:spPr bwMode="auto">
          <a:xfrm>
            <a:off x="311052" y="2931683"/>
            <a:ext cx="781326" cy="824437"/>
          </a:xfrm>
          <a:custGeom>
            <a:avLst/>
            <a:gdLst>
              <a:gd name="T0" fmla="*/ 0 w 337"/>
              <a:gd name="T1" fmla="*/ 526 h 709"/>
              <a:gd name="T2" fmla="*/ 0 w 337"/>
              <a:gd name="T3" fmla="*/ 1 h 709"/>
              <a:gd name="T4" fmla="*/ 337 w 337"/>
              <a:gd name="T5" fmla="*/ 0 h 709"/>
              <a:gd name="T6" fmla="*/ 337 w 337"/>
              <a:gd name="T7" fmla="*/ 709 h 709"/>
              <a:gd name="T8" fmla="*/ 0 w 337"/>
              <a:gd name="T9" fmla="*/ 52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526"/>
                </a:moveTo>
                <a:lnTo>
                  <a:pt x="0" y="1"/>
                </a:lnTo>
                <a:lnTo>
                  <a:pt x="337" y="0"/>
                </a:lnTo>
                <a:lnTo>
                  <a:pt x="337" y="709"/>
                </a:lnTo>
                <a:lnTo>
                  <a:pt x="0" y="526"/>
                </a:lnTo>
                <a:close/>
              </a:path>
            </a:pathLst>
          </a:custGeom>
          <a:solidFill>
            <a:srgbClr val="CB1B4A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="" xmlns:a16="http://schemas.microsoft.com/office/drawing/2014/main" id="{3C1A153D-A41F-4D59-9FB0-F6238D32BAD5}"/>
              </a:ext>
            </a:extLst>
          </p:cNvPr>
          <p:cNvSpPr>
            <a:spLocks/>
          </p:cNvSpPr>
          <p:nvPr/>
        </p:nvSpPr>
        <p:spPr bwMode="auto">
          <a:xfrm>
            <a:off x="325337" y="3638860"/>
            <a:ext cx="781326" cy="1038395"/>
          </a:xfrm>
          <a:custGeom>
            <a:avLst/>
            <a:gdLst>
              <a:gd name="T0" fmla="*/ 0 w 337"/>
              <a:gd name="T1" fmla="*/ 524 h 893"/>
              <a:gd name="T2" fmla="*/ 0 w 337"/>
              <a:gd name="T3" fmla="*/ 0 h 893"/>
              <a:gd name="T4" fmla="*/ 337 w 337"/>
              <a:gd name="T5" fmla="*/ 183 h 893"/>
              <a:gd name="T6" fmla="*/ 337 w 337"/>
              <a:gd name="T7" fmla="*/ 893 h 893"/>
              <a:gd name="T8" fmla="*/ 0 w 337"/>
              <a:gd name="T9" fmla="*/ 524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524"/>
                </a:moveTo>
                <a:lnTo>
                  <a:pt x="0" y="0"/>
                </a:lnTo>
                <a:lnTo>
                  <a:pt x="337" y="183"/>
                </a:lnTo>
                <a:lnTo>
                  <a:pt x="337" y="893"/>
                </a:lnTo>
                <a:lnTo>
                  <a:pt x="0" y="524"/>
                </a:lnTo>
                <a:close/>
              </a:path>
            </a:pathLst>
          </a:custGeom>
          <a:solidFill>
            <a:srgbClr val="007A7D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1092377" y="1340769"/>
            <a:ext cx="7240985" cy="5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914400">
              <a:lnSpc>
                <a:spcPct val="80000"/>
              </a:lnSpc>
              <a:buClr>
                <a:srgbClr val="0070C0"/>
              </a:buClr>
              <a:buSzTx/>
              <a:buNone/>
              <a:defRPr/>
            </a:pPr>
            <a:r>
              <a:rPr lang="tr-TR" altLang="tr-TR" sz="1300" b="1" kern="0" dirty="0" smtClean="0">
                <a:solidFill>
                  <a:srgbClr val="002060"/>
                </a:solidFill>
                <a:cs typeface="Arial" pitchFamily="34" charset="0"/>
              </a:rPr>
              <a:t>İncelemeler Kanunun yayımından sonra tamamlanacağı için ihbarnamenin tebliğinden itibaren</a:t>
            </a:r>
          </a:p>
          <a:p>
            <a:pPr marL="0" indent="0" algn="just" defTabSz="914400">
              <a:lnSpc>
                <a:spcPct val="80000"/>
              </a:lnSpc>
              <a:buClr>
                <a:srgbClr val="0070C0"/>
              </a:buClr>
              <a:buSzTx/>
              <a:buNone/>
              <a:defRPr/>
            </a:pPr>
            <a:r>
              <a:rPr lang="tr-TR" altLang="tr-TR" sz="1300" b="1" i="1" u="sng" kern="0" dirty="0" smtClean="0">
                <a:solidFill>
                  <a:srgbClr val="002060"/>
                </a:solidFill>
                <a:cs typeface="Arial" pitchFamily="34" charset="0"/>
              </a:rPr>
              <a:t>30 </a:t>
            </a:r>
            <a:r>
              <a:rPr lang="tr-TR" altLang="tr-TR" sz="1300" b="1" i="1" u="sng" kern="0" dirty="0">
                <a:solidFill>
                  <a:srgbClr val="002060"/>
                </a:solidFill>
                <a:cs typeface="Arial" pitchFamily="34" charset="0"/>
              </a:rPr>
              <a:t>gün içinde</a:t>
            </a:r>
            <a:r>
              <a:rPr lang="tr-TR" altLang="tr-TR" sz="1300" b="1" kern="0" dirty="0">
                <a:solidFill>
                  <a:srgbClr val="002060"/>
                </a:solidFill>
                <a:cs typeface="Arial" pitchFamily="34" charset="0"/>
              </a:rPr>
              <a:t> başvuruda </a:t>
            </a:r>
            <a:r>
              <a:rPr lang="tr-TR" altLang="tr-TR" sz="1300" b="1" kern="0" dirty="0" smtClean="0">
                <a:solidFill>
                  <a:srgbClr val="002060"/>
                </a:solidFill>
                <a:cs typeface="Arial" pitchFamily="34" charset="0"/>
              </a:rPr>
              <a:t>bulunulacaktır.</a:t>
            </a:r>
          </a:p>
        </p:txBody>
      </p:sp>
      <p:sp>
        <p:nvSpPr>
          <p:cNvPr id="62" name="Dikdörtgen 61"/>
          <p:cNvSpPr/>
          <p:nvPr/>
        </p:nvSpPr>
        <p:spPr>
          <a:xfrm>
            <a:off x="1092377" y="2246552"/>
            <a:ext cx="7007731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80000"/>
              </a:lnSpc>
              <a:buClr>
                <a:srgbClr val="0070C0"/>
              </a:buClr>
              <a:buSzTx/>
              <a:defRPr/>
            </a:pPr>
            <a:r>
              <a:rPr lang="tr-TR" altLang="tr-TR" sz="1300" b="1" i="1" u="sng" kern="0" dirty="0">
                <a:solidFill>
                  <a:srgbClr val="002060"/>
                </a:solidFill>
                <a:cs typeface="Arial" pitchFamily="34" charset="0"/>
              </a:rPr>
              <a:t>Ödemeler</a:t>
            </a:r>
            <a:r>
              <a:rPr lang="tr-TR" altLang="tr-TR" sz="1300" b="1" kern="0" dirty="0">
                <a:solidFill>
                  <a:srgbClr val="002060"/>
                </a:solidFill>
                <a:cs typeface="Arial" pitchFamily="34" charset="0"/>
              </a:rPr>
              <a:t> ihbarnamenin tebliğini </a:t>
            </a:r>
            <a:r>
              <a:rPr lang="tr-TR" altLang="tr-TR" sz="1300" b="1" i="1" u="sng" kern="0" dirty="0">
                <a:solidFill>
                  <a:srgbClr val="002060"/>
                </a:solidFill>
                <a:cs typeface="Arial" pitchFamily="34" charset="0"/>
              </a:rPr>
              <a:t>izleyen aydan </a:t>
            </a:r>
            <a:r>
              <a:rPr lang="tr-TR" altLang="tr-TR" sz="1300" b="1" kern="0" dirty="0">
                <a:solidFill>
                  <a:srgbClr val="002060"/>
                </a:solidFill>
                <a:cs typeface="Arial" pitchFamily="34" charset="0"/>
              </a:rPr>
              <a:t>başlayarak ikişer aylık dönemler halinde </a:t>
            </a:r>
            <a:endParaRPr lang="tr-TR" altLang="tr-TR" sz="1300" b="1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just" defTabSz="914400">
              <a:lnSpc>
                <a:spcPct val="80000"/>
              </a:lnSpc>
              <a:buClr>
                <a:srgbClr val="0070C0"/>
              </a:buClr>
              <a:buSzTx/>
              <a:defRPr/>
            </a:pPr>
            <a:r>
              <a:rPr lang="tr-TR" altLang="tr-TR" sz="1300" b="1" i="1" u="sng" kern="0" dirty="0" smtClean="0">
                <a:solidFill>
                  <a:srgbClr val="002060"/>
                </a:solidFill>
                <a:cs typeface="Arial" pitchFamily="34" charset="0"/>
              </a:rPr>
              <a:t>6 </a:t>
            </a:r>
            <a:r>
              <a:rPr lang="tr-TR" altLang="tr-TR" sz="1300" b="1" i="1" u="sng" kern="0" dirty="0">
                <a:solidFill>
                  <a:srgbClr val="002060"/>
                </a:solidFill>
                <a:cs typeface="Arial" pitchFamily="34" charset="0"/>
              </a:rPr>
              <a:t>eşit taksitte</a:t>
            </a:r>
            <a:r>
              <a:rPr lang="tr-TR" altLang="tr-TR" sz="1300" b="1" kern="0" dirty="0">
                <a:solidFill>
                  <a:srgbClr val="002060"/>
                </a:solidFill>
                <a:cs typeface="Arial" pitchFamily="34" charset="0"/>
              </a:rPr>
              <a:t> yapılacaktır. </a:t>
            </a:r>
          </a:p>
        </p:txBody>
      </p:sp>
      <p:sp>
        <p:nvSpPr>
          <p:cNvPr id="63" name="Dikdörtgen 62"/>
          <p:cNvSpPr/>
          <p:nvPr/>
        </p:nvSpPr>
        <p:spPr>
          <a:xfrm>
            <a:off x="1120947" y="2962666"/>
            <a:ext cx="7290235" cy="73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80000"/>
              </a:lnSpc>
              <a:buClr>
                <a:srgbClr val="0070C0"/>
              </a:buClr>
              <a:buSzTx/>
              <a:defRPr/>
            </a:pPr>
            <a:r>
              <a:rPr lang="tr-TR" sz="1300" b="1" kern="0" dirty="0">
                <a:solidFill>
                  <a:schemeClr val="bg1"/>
                </a:solidFill>
                <a:cs typeface="Arial" pitchFamily="34" charset="0"/>
              </a:rPr>
              <a:t>Ancak, </a:t>
            </a:r>
            <a:r>
              <a:rPr lang="tr-TR" sz="1300" b="1" i="1" u="sng" kern="0" dirty="0">
                <a:solidFill>
                  <a:schemeClr val="bg1"/>
                </a:solidFill>
                <a:cs typeface="Arial" pitchFamily="34" charset="0"/>
              </a:rPr>
              <a:t>31 Ağustos 2021</a:t>
            </a:r>
            <a:r>
              <a:rPr lang="tr-TR" sz="1300" b="1" kern="0" dirty="0">
                <a:solidFill>
                  <a:schemeClr val="bg1"/>
                </a:solidFill>
                <a:cs typeface="Arial" pitchFamily="34" charset="0"/>
              </a:rPr>
              <a:t> tarihine kadar tebliğ edilen ihbarnameler için</a:t>
            </a:r>
          </a:p>
          <a:p>
            <a:pPr lvl="1" algn="just" defTabSz="914400">
              <a:lnSpc>
                <a:spcPct val="80000"/>
              </a:lnSpc>
              <a:buClr>
                <a:srgbClr val="0070C0"/>
              </a:buClr>
              <a:buSzTx/>
              <a:defRPr/>
            </a:pPr>
            <a:r>
              <a:rPr lang="tr-TR" sz="1300" b="1" kern="0" dirty="0">
                <a:solidFill>
                  <a:schemeClr val="bg1"/>
                </a:solidFill>
                <a:cs typeface="Arial" pitchFamily="34" charset="0"/>
              </a:rPr>
              <a:t>31/8/2021 tarihine kadar (süre 30 günden az ise 30 gün içinde) başvuruda bulunulacak</a:t>
            </a:r>
            <a:r>
              <a:rPr lang="tr-TR" sz="1300" b="1" i="1" kern="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lvl="1" algn="just" defTabSz="914400">
              <a:lnSpc>
                <a:spcPct val="80000"/>
              </a:lnSpc>
              <a:buClr>
                <a:srgbClr val="0070C0"/>
              </a:buClr>
              <a:buSzTx/>
              <a:defRPr/>
            </a:pPr>
            <a:r>
              <a:rPr lang="tr-TR" sz="1300" b="1" kern="0" dirty="0">
                <a:solidFill>
                  <a:schemeClr val="bg1"/>
                </a:solidFill>
                <a:cs typeface="Arial" pitchFamily="34" charset="0"/>
              </a:rPr>
              <a:t>Yapılandırılan tutarlar ilk taksiti </a:t>
            </a:r>
            <a:r>
              <a:rPr lang="tr-TR" sz="1300" b="1" i="1" u="sng" kern="0" dirty="0">
                <a:solidFill>
                  <a:schemeClr val="bg1"/>
                </a:solidFill>
                <a:cs typeface="Arial" pitchFamily="34" charset="0"/>
              </a:rPr>
              <a:t>30/9/2021</a:t>
            </a:r>
            <a:r>
              <a:rPr lang="tr-TR" sz="1300" b="1" kern="0" dirty="0">
                <a:solidFill>
                  <a:schemeClr val="bg1"/>
                </a:solidFill>
                <a:cs typeface="Arial" pitchFamily="34" charset="0"/>
              </a:rPr>
              <a:t> tarihine kadar, izleyen taksitler ikişer aylık dönemler halinde 6 eşit taksitte ödenecektir.</a:t>
            </a:r>
          </a:p>
        </p:txBody>
      </p:sp>
      <p:sp>
        <p:nvSpPr>
          <p:cNvPr id="64" name="Dikdörtgen 63"/>
          <p:cNvSpPr/>
          <p:nvPr/>
        </p:nvSpPr>
        <p:spPr>
          <a:xfrm>
            <a:off x="1120947" y="4085675"/>
            <a:ext cx="7220743" cy="41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80000"/>
              </a:lnSpc>
              <a:buClr>
                <a:srgbClr val="0070C0"/>
              </a:buClr>
              <a:buSzTx/>
              <a:defRPr/>
            </a:pPr>
            <a:r>
              <a:rPr lang="tr-TR" altLang="tr-TR" sz="1300" b="1" kern="0" dirty="0">
                <a:solidFill>
                  <a:schemeClr val="bg1"/>
                </a:solidFill>
                <a:cs typeface="Arial" pitchFamily="34" charset="0"/>
              </a:rPr>
              <a:t>Matrah artırımında bulunan mükellefler hakkında sürdürülen incelemeler </a:t>
            </a:r>
            <a:r>
              <a:rPr lang="tr-TR" altLang="tr-TR" sz="1300" b="1" i="1" u="sng" kern="0" dirty="0">
                <a:solidFill>
                  <a:schemeClr val="bg1"/>
                </a:solidFill>
                <a:cs typeface="Arial" pitchFamily="34" charset="0"/>
              </a:rPr>
              <a:t>2 Ağustos 2021 tarihine kadar</a:t>
            </a:r>
            <a:r>
              <a:rPr lang="tr-TR" altLang="tr-TR" sz="1300" b="1" kern="0" dirty="0">
                <a:solidFill>
                  <a:schemeClr val="bg1"/>
                </a:solidFill>
                <a:cs typeface="Arial" pitchFamily="34" charset="0"/>
              </a:rPr>
              <a:t> tamamlanacaktır.</a:t>
            </a:r>
            <a:endParaRPr lang="tr-TR" sz="1300" b="1" kern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AMAÇ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6"/>
          <p:cNvSpPr txBox="1">
            <a:spLocks noChangeArrowheads="1"/>
          </p:cNvSpPr>
          <p:nvPr/>
        </p:nvSpPr>
        <p:spPr bwMode="auto">
          <a:xfrm>
            <a:off x="-9129" y="2653364"/>
            <a:ext cx="1550710" cy="978729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728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defRPr/>
            </a:pPr>
            <a:r>
              <a:rPr lang="tr-TR" sz="1200" b="1" dirty="0">
                <a:solidFill>
                  <a:srgbClr val="0070C0"/>
                </a:solidFill>
              </a:rPr>
              <a:t>Vatandaşlarımızın kamuya olan borç yükünün azaltılarak </a:t>
            </a:r>
            <a:r>
              <a:rPr lang="tr-TR" sz="1200" b="1" dirty="0">
                <a:solidFill>
                  <a:srgbClr val="FF0000"/>
                </a:solidFill>
              </a:rPr>
              <a:t>taksitler halinde ödenmesine imkân </a:t>
            </a:r>
            <a:r>
              <a:rPr lang="tr-TR" sz="1200" b="1" dirty="0">
                <a:solidFill>
                  <a:srgbClr val="0070C0"/>
                </a:solidFill>
              </a:rPr>
              <a:t>verilmesi</a:t>
            </a:r>
          </a:p>
        </p:txBody>
      </p:sp>
      <p:sp>
        <p:nvSpPr>
          <p:cNvPr id="18" name="テキスト ボックス 18"/>
          <p:cNvSpPr txBox="1"/>
          <p:nvPr/>
        </p:nvSpPr>
        <p:spPr>
          <a:xfrm>
            <a:off x="1542374" y="2365432"/>
            <a:ext cx="1627188" cy="53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9728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defRPr/>
            </a:pPr>
            <a:r>
              <a:rPr lang="tr-TR" sz="1200" b="1" dirty="0">
                <a:solidFill>
                  <a:srgbClr val="0070C0"/>
                </a:solidFill>
              </a:rPr>
              <a:t>Vergi ihtilaflarının </a:t>
            </a:r>
            <a:r>
              <a:rPr lang="tr-TR" sz="1200" b="1" dirty="0">
                <a:solidFill>
                  <a:srgbClr val="FF0000"/>
                </a:solidFill>
              </a:rPr>
              <a:t>sulh </a:t>
            </a:r>
            <a:r>
              <a:rPr lang="tr-TR" sz="1200" b="1" dirty="0">
                <a:solidFill>
                  <a:srgbClr val="0070C0"/>
                </a:solidFill>
              </a:rPr>
              <a:t>yoluyla sonlandırılması</a:t>
            </a: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3151772" y="2542473"/>
            <a:ext cx="1627982" cy="9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728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defRPr/>
            </a:pPr>
            <a:r>
              <a:rPr lang="tr-TR" sz="1200" b="1" dirty="0">
                <a:solidFill>
                  <a:srgbClr val="FF0000"/>
                </a:solidFill>
              </a:rPr>
              <a:t>Vergi incelemelerinde</a:t>
            </a:r>
            <a:r>
              <a:rPr lang="tr-TR" sz="1200" b="1" dirty="0">
                <a:solidFill>
                  <a:srgbClr val="0070C0"/>
                </a:solidFill>
              </a:rPr>
              <a:t> tespit edilen vergilerin dava yoluna gidilmeksizin ödenmesi</a:t>
            </a:r>
          </a:p>
        </p:txBody>
      </p:sp>
      <p:sp>
        <p:nvSpPr>
          <p:cNvPr id="20" name="テキスト ボックス 22"/>
          <p:cNvSpPr txBox="1">
            <a:spLocks noChangeArrowheads="1"/>
          </p:cNvSpPr>
          <p:nvPr/>
        </p:nvSpPr>
        <p:spPr bwMode="auto">
          <a:xfrm>
            <a:off x="4632097" y="2029187"/>
            <a:ext cx="1627188" cy="8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728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defRPr/>
            </a:pPr>
            <a:r>
              <a:rPr lang="tr-TR" sz="1200" b="1" dirty="0">
                <a:solidFill>
                  <a:srgbClr val="FF0000"/>
                </a:solidFill>
              </a:rPr>
              <a:t>Matrah ve vergi artırımı </a:t>
            </a:r>
            <a:r>
              <a:rPr lang="tr-TR" sz="1200" b="1" dirty="0">
                <a:solidFill>
                  <a:srgbClr val="0070C0"/>
                </a:solidFill>
              </a:rPr>
              <a:t>koşuluyla geçmiş yıllara ilişkin vergi incelemesi yapılmaması</a:t>
            </a:r>
          </a:p>
        </p:txBody>
      </p:sp>
      <p:sp>
        <p:nvSpPr>
          <p:cNvPr id="21" name="テキスト ボックス 24"/>
          <p:cNvSpPr txBox="1">
            <a:spLocks noChangeArrowheads="1"/>
          </p:cNvSpPr>
          <p:nvPr/>
        </p:nvSpPr>
        <p:spPr bwMode="auto">
          <a:xfrm>
            <a:off x="6117030" y="2677812"/>
            <a:ext cx="149966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728">
              <a:lnSpc>
                <a:spcPct val="80000"/>
              </a:lnSpc>
              <a:spcAft>
                <a:spcPts val="600"/>
              </a:spcAft>
              <a:buClr>
                <a:srgbClr val="0070C0"/>
              </a:buClr>
              <a:defRPr/>
            </a:pPr>
            <a:r>
              <a:rPr lang="tr-TR" sz="1200" b="1" dirty="0">
                <a:solidFill>
                  <a:srgbClr val="0070C0"/>
                </a:solidFill>
              </a:rPr>
              <a:t>Stokların, kasa ve ortaklardan alacaklara ilişkin </a:t>
            </a:r>
            <a:r>
              <a:rPr lang="tr-TR" sz="1200" b="1" dirty="0">
                <a:solidFill>
                  <a:srgbClr val="FF0000"/>
                </a:solidFill>
              </a:rPr>
              <a:t>işletme kayıtlarının düzeltilerek</a:t>
            </a:r>
            <a:r>
              <a:rPr lang="tr-TR" sz="1200" b="1" dirty="0">
                <a:solidFill>
                  <a:srgbClr val="0070C0"/>
                </a:solidFill>
              </a:rPr>
              <a:t> gerçek duruma uygun hale getirilmesi</a:t>
            </a:r>
          </a:p>
        </p:txBody>
      </p:sp>
      <p:cxnSp>
        <p:nvCxnSpPr>
          <p:cNvPr id="22" name="直線コネクタ 30"/>
          <p:cNvCxnSpPr>
            <a:endCxn id="27" idx="6"/>
          </p:cNvCxnSpPr>
          <p:nvPr/>
        </p:nvCxnSpPr>
        <p:spPr>
          <a:xfrm flipH="1" flipV="1">
            <a:off x="1066632" y="2009776"/>
            <a:ext cx="742432" cy="1279526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33"/>
          <p:cNvCxnSpPr>
            <a:stCxn id="30" idx="2"/>
          </p:cNvCxnSpPr>
          <p:nvPr/>
        </p:nvCxnSpPr>
        <p:spPr>
          <a:xfrm flipH="1">
            <a:off x="2670838" y="2014538"/>
            <a:ext cx="692678" cy="1241038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36"/>
          <p:cNvCxnSpPr>
            <a:endCxn id="30" idx="6"/>
          </p:cNvCxnSpPr>
          <p:nvPr/>
        </p:nvCxnSpPr>
        <p:spPr>
          <a:xfrm flipH="1" flipV="1">
            <a:off x="4350941" y="2014538"/>
            <a:ext cx="640556" cy="1296668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39"/>
          <p:cNvCxnSpPr>
            <a:stCxn id="31" idx="2"/>
          </p:cNvCxnSpPr>
          <p:nvPr/>
        </p:nvCxnSpPr>
        <p:spPr>
          <a:xfrm flipH="1">
            <a:off x="5844472" y="2014538"/>
            <a:ext cx="582125" cy="1241038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42"/>
          <p:cNvCxnSpPr>
            <a:endCxn id="31" idx="6"/>
          </p:cNvCxnSpPr>
          <p:nvPr/>
        </p:nvCxnSpPr>
        <p:spPr>
          <a:xfrm flipH="1" flipV="1">
            <a:off x="7414816" y="2014538"/>
            <a:ext cx="436563" cy="1274763"/>
          </a:xfrm>
          <a:prstGeom prst="line">
            <a:avLst/>
          </a:prstGeom>
          <a:ln w="38100">
            <a:solidFill>
              <a:srgbClr val="3A75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6"/>
          <p:cNvSpPr/>
          <p:nvPr/>
        </p:nvSpPr>
        <p:spPr>
          <a:xfrm>
            <a:off x="79207" y="1516063"/>
            <a:ext cx="987425" cy="9874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2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6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1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0" name="円/楕円 12"/>
          <p:cNvSpPr/>
          <p:nvPr/>
        </p:nvSpPr>
        <p:spPr>
          <a:xfrm>
            <a:off x="3363516" y="1520825"/>
            <a:ext cx="987425" cy="9874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2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6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3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1" name="円/楕円 13"/>
          <p:cNvSpPr/>
          <p:nvPr/>
        </p:nvSpPr>
        <p:spPr>
          <a:xfrm>
            <a:off x="6426597" y="1520825"/>
            <a:ext cx="988219" cy="9874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2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6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5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3" name="テキスト ボックス 24"/>
          <p:cNvSpPr txBox="1">
            <a:spLocks noChangeArrowheads="1"/>
          </p:cNvSpPr>
          <p:nvPr/>
        </p:nvSpPr>
        <p:spPr bwMode="auto">
          <a:xfrm>
            <a:off x="7541022" y="1548607"/>
            <a:ext cx="1627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200" b="1">
                <a:solidFill>
                  <a:schemeClr val="bg1"/>
                </a:solidFill>
                <a:latin typeface="Constantia" pitchFamily="18" charset="0"/>
              </a:rPr>
              <a:t>Bazı Varlıkların Milli Ekonomiye Kazandırılması (Varlık Barışı)</a:t>
            </a:r>
          </a:p>
        </p:txBody>
      </p:sp>
      <p:sp>
        <p:nvSpPr>
          <p:cNvPr id="34" name="円/楕円 6"/>
          <p:cNvSpPr/>
          <p:nvPr/>
        </p:nvSpPr>
        <p:spPr>
          <a:xfrm>
            <a:off x="1735535" y="2975154"/>
            <a:ext cx="987425" cy="9874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2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6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2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7" name="テキスト ボックス 22"/>
          <p:cNvSpPr txBox="1">
            <a:spLocks noChangeArrowheads="1"/>
          </p:cNvSpPr>
          <p:nvPr/>
        </p:nvSpPr>
        <p:spPr bwMode="auto">
          <a:xfrm>
            <a:off x="7596885" y="1506858"/>
            <a:ext cx="1627188" cy="1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728" lv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tr-TR" sz="1200" b="1" dirty="0">
                <a:solidFill>
                  <a:srgbClr val="0070C0"/>
                </a:solidFill>
              </a:rPr>
              <a:t>Aktife kayıtlı olan taşınmazlar ile amortismana tabi diğer iktisadi kıymetlerin Yİ-ÜFE değişimi esas alınarak </a:t>
            </a:r>
            <a:r>
              <a:rPr lang="tr-TR" sz="1200" b="1" dirty="0">
                <a:solidFill>
                  <a:srgbClr val="FF0000"/>
                </a:solidFill>
              </a:rPr>
              <a:t>yeniden değerlenmesi</a:t>
            </a:r>
          </a:p>
        </p:txBody>
      </p:sp>
      <p:sp>
        <p:nvSpPr>
          <p:cNvPr id="38" name="円/楕円 12"/>
          <p:cNvSpPr/>
          <p:nvPr/>
        </p:nvSpPr>
        <p:spPr>
          <a:xfrm>
            <a:off x="4912460" y="2975154"/>
            <a:ext cx="987425" cy="9874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2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6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4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9" name="円/楕円 13"/>
          <p:cNvSpPr/>
          <p:nvPr/>
        </p:nvSpPr>
        <p:spPr>
          <a:xfrm>
            <a:off x="7851379" y="2817494"/>
            <a:ext cx="988219" cy="98742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200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35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6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6</a:t>
            </a:r>
            <a:endParaRPr lang="en-US" sz="4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6" grpId="0"/>
      <p:bldP spid="18" grpId="0"/>
      <p:bldP spid="19" grpId="0"/>
      <p:bldP spid="20" grpId="0"/>
      <p:bldP spid="21" grpId="0"/>
      <p:bldP spid="27" grpId="0" animBg="1"/>
      <p:bldP spid="30" grpId="0" animBg="1"/>
      <p:bldP spid="31" grpId="0" animBg="1"/>
      <p:bldP spid="34" grpId="0" animBg="1"/>
      <p:bldP spid="37" grpId="0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Çentikli Sağ Ok 21"/>
          <p:cNvSpPr/>
          <p:nvPr/>
        </p:nvSpPr>
        <p:spPr>
          <a:xfrm>
            <a:off x="5109785" y="2266233"/>
            <a:ext cx="2859932" cy="7560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20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96029" y="458269"/>
            <a:ext cx="85322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VERGİLER İÇİN PİŞMANLIK BEYANLARI</a:t>
            </a:r>
          </a:p>
        </p:txBody>
      </p:sp>
      <p:sp>
        <p:nvSpPr>
          <p:cNvPr id="10" name="円/楕円 9"/>
          <p:cNvSpPr/>
          <p:nvPr/>
        </p:nvSpPr>
        <p:spPr>
          <a:xfrm>
            <a:off x="1035465" y="1892863"/>
            <a:ext cx="1576388" cy="1576388"/>
          </a:xfrm>
          <a:prstGeom prst="ellipse">
            <a:avLst/>
          </a:prstGeom>
          <a:solidFill>
            <a:srgbClr val="00ACE2">
              <a:lumMod val="75000"/>
            </a:srgbClr>
          </a:solidFill>
          <a:ln w="127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13" name="円/楕円 10"/>
          <p:cNvSpPr/>
          <p:nvPr/>
        </p:nvSpPr>
        <p:spPr>
          <a:xfrm>
            <a:off x="952915" y="1830951"/>
            <a:ext cx="1576388" cy="1576388"/>
          </a:xfrm>
          <a:prstGeom prst="ellipse">
            <a:avLst/>
          </a:prstGeom>
          <a:solidFill>
            <a:srgbClr val="00ACE2">
              <a:lumMod val="60000"/>
              <a:lumOff val="40000"/>
            </a:srgbClr>
          </a:solidFill>
          <a:ln w="127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16" name="円/楕円 12"/>
          <p:cNvSpPr/>
          <p:nvPr/>
        </p:nvSpPr>
        <p:spPr>
          <a:xfrm>
            <a:off x="3113503" y="1892864"/>
            <a:ext cx="1576388" cy="1576388"/>
          </a:xfrm>
          <a:prstGeom prst="ellipse">
            <a:avLst/>
          </a:prstGeom>
          <a:solidFill>
            <a:srgbClr val="87C32F">
              <a:lumMod val="75000"/>
            </a:srgbClr>
          </a:solidFill>
          <a:ln w="127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17" name="円/楕円 13"/>
          <p:cNvSpPr/>
          <p:nvPr/>
        </p:nvSpPr>
        <p:spPr>
          <a:xfrm>
            <a:off x="3031747" y="1830952"/>
            <a:ext cx="1576388" cy="1576388"/>
          </a:xfrm>
          <a:prstGeom prst="ellipse">
            <a:avLst/>
          </a:prstGeom>
          <a:solidFill>
            <a:srgbClr val="87C32F">
              <a:lumMod val="60000"/>
              <a:lumOff val="40000"/>
            </a:srgbClr>
          </a:solidFill>
          <a:ln w="12700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18" name="正方形/長方形 23"/>
          <p:cNvSpPr/>
          <p:nvPr/>
        </p:nvSpPr>
        <p:spPr>
          <a:xfrm>
            <a:off x="952915" y="3563707"/>
            <a:ext cx="1620838" cy="35719"/>
          </a:xfrm>
          <a:prstGeom prst="rect">
            <a:avLst/>
          </a:prstGeom>
          <a:solidFill>
            <a:srgbClr val="00ACE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19" name="正方形/長方形 26"/>
          <p:cNvSpPr/>
          <p:nvPr/>
        </p:nvSpPr>
        <p:spPr>
          <a:xfrm>
            <a:off x="3035716" y="3562121"/>
            <a:ext cx="1620044" cy="36513"/>
          </a:xfrm>
          <a:prstGeom prst="rect">
            <a:avLst/>
          </a:prstGeom>
          <a:solidFill>
            <a:srgbClr val="87C32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70365" y="2408713"/>
            <a:ext cx="1559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lvl="1" algn="ctr" defTabSz="914400">
              <a:spcAft>
                <a:spcPts val="200"/>
              </a:spcAft>
              <a:buClr>
                <a:srgbClr val="0070C0"/>
              </a:buClr>
              <a:defRPr/>
            </a:pPr>
            <a:r>
              <a:rPr lang="tr-TR" altLang="tr-TR" sz="1200" b="1" kern="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Vergilerin tamamının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949197" y="2253713"/>
            <a:ext cx="1559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lvl="1" algn="ctr" defTabSz="914400">
              <a:spcAft>
                <a:spcPts val="200"/>
              </a:spcAft>
              <a:buClr>
                <a:srgbClr val="0070C0"/>
              </a:buClr>
              <a:defRPr/>
            </a:pPr>
            <a:r>
              <a:rPr lang="tr-TR" altLang="tr-TR" sz="1200" b="1" kern="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Pişmanlık zammı/gecikme faizi yerine Yİ-ÜFE tutarının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6029" y="1374983"/>
            <a:ext cx="8674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tr-TR" altLang="tr-TR" sz="1600" b="1" kern="0" dirty="0">
                <a:solidFill>
                  <a:srgbClr val="0070C0"/>
                </a:solidFill>
              </a:rPr>
              <a:t>Pişmanlıkla </a:t>
            </a:r>
            <a:r>
              <a:rPr lang="tr-TR" altLang="tr-TR" sz="1600" b="1" u="sng" kern="0" dirty="0">
                <a:solidFill>
                  <a:srgbClr val="0070C0"/>
                </a:solidFill>
              </a:rPr>
              <a:t>veya</a:t>
            </a:r>
            <a:r>
              <a:rPr lang="tr-TR" altLang="tr-TR" sz="1600" b="1" kern="0" dirty="0">
                <a:solidFill>
                  <a:srgbClr val="0070C0"/>
                </a:solidFill>
              </a:rPr>
              <a:t> kendiliğinden beyanname veren mükelleflerin beyanları üzerine tahakkuk eden;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8346" y="3818017"/>
            <a:ext cx="892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defTabSz="914400">
              <a:spcAft>
                <a:spcPts val="200"/>
              </a:spcAft>
              <a:buClr>
                <a:prstClr val="black"/>
              </a:buClr>
              <a:defRPr/>
            </a:pPr>
            <a:r>
              <a:rPr lang="tr-TR" altLang="tr-TR" sz="1800" b="1" kern="0" dirty="0" smtClean="0">
                <a:solidFill>
                  <a:srgbClr val="FF0000"/>
                </a:solidFill>
                <a:cs typeface="Arial" pitchFamily="34" charset="0"/>
              </a:rPr>
              <a:t>vergi </a:t>
            </a:r>
            <a:r>
              <a:rPr lang="tr-TR" altLang="tr-TR" sz="1800" b="1" kern="0" dirty="0">
                <a:solidFill>
                  <a:srgbClr val="FF0000"/>
                </a:solidFill>
                <a:cs typeface="Arial" pitchFamily="34" charset="0"/>
              </a:rPr>
              <a:t>cezalarının, pişmanlık zammının/gecikme faizinin tahsilinden vazgeçilecek. 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5010427" y="2480565"/>
            <a:ext cx="2545890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 defTabSz="914400">
              <a:lnSpc>
                <a:spcPct val="80000"/>
              </a:lnSpc>
              <a:buClr>
                <a:prstClr val="black"/>
              </a:buClr>
              <a:defRPr/>
            </a:pPr>
            <a:r>
              <a:rPr lang="tr-TR" altLang="tr-TR" sz="2000" b="1" kern="0" dirty="0">
                <a:solidFill>
                  <a:schemeClr val="bg1"/>
                </a:solidFill>
              </a:rPr>
              <a:t>ödenmesi</a:t>
            </a:r>
            <a:r>
              <a:rPr lang="tr-TR" altLang="tr-TR" sz="2000" b="1" kern="0" dirty="0">
                <a:solidFill>
                  <a:srgbClr val="0070C0"/>
                </a:solidFill>
              </a:rPr>
              <a:t> </a:t>
            </a:r>
            <a:r>
              <a:rPr lang="tr-TR" altLang="tr-TR" sz="2000" b="1" kern="0" dirty="0">
                <a:solidFill>
                  <a:schemeClr val="bg1"/>
                </a:solidFill>
              </a:rPr>
              <a:t>halinde</a:t>
            </a:r>
          </a:p>
        </p:txBody>
      </p:sp>
    </p:spTree>
    <p:extLst>
      <p:ext uri="{BB962C8B-B14F-4D97-AF65-F5344CB8AC3E}">
        <p14:creationId xmlns:p14="http://schemas.microsoft.com/office/powerpoint/2010/main" val="8312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4" grpId="0" animBg="1"/>
      <p:bldP spid="11" grpId="0" animBg="1"/>
      <p:bldP spid="2" grpId="0"/>
      <p:bldP spid="15" grpId="0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" grpId="0"/>
      <p:bldP spid="20" grpId="0"/>
      <p:bldP spid="5" grpId="0"/>
      <p:bldP spid="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21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MATRAH ve VERGİ 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196752"/>
            <a:ext cx="8280920" cy="3526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Mükelleflerin 2016 ila 2020 yıllarında beyan ettikleri;</a:t>
            </a:r>
          </a:p>
          <a:p>
            <a:pPr marL="109728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543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Gelir Vergisi</a:t>
            </a:r>
          </a:p>
          <a:p>
            <a:pPr marL="7543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Kurumlar Vergisi</a:t>
            </a:r>
          </a:p>
          <a:p>
            <a:pPr marL="7543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Gelir/Kurum Stopaj Vergisi</a:t>
            </a:r>
          </a:p>
          <a:p>
            <a:pPr marL="75438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Katma Değer Vergisi</a:t>
            </a:r>
          </a:p>
          <a:p>
            <a:pPr marL="41148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matrahlarını / vergilerini,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5963" marR="0" lvl="0" indent="-268288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Kanunda öngörülen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oranlarda artırmaları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715963" marR="0" lvl="0" indent="-2682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Kanunda öngörülen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süre ve şekilde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ödemeleri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durumunda,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6195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vergi türleri nedeniyle vergi incelemesi ve vergi tarhiyatı yapılmayacak.</a:t>
            </a:r>
            <a:endParaRPr kumimoji="0" lang="tr-TR" altLang="tr-TR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95" y="1436962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22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VERGİSİ MATRAH ARTIRIMI</a:t>
            </a:r>
          </a:p>
        </p:txBody>
      </p:sp>
      <p:graphicFrame>
        <p:nvGraphicFramePr>
          <p:cNvPr id="9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149978"/>
              </p:ext>
            </p:extLst>
          </p:nvPr>
        </p:nvGraphicFramePr>
        <p:xfrm>
          <a:off x="215514" y="1134853"/>
          <a:ext cx="8712970" cy="3517697"/>
        </p:xfrm>
        <a:graphic>
          <a:graphicData uri="http://schemas.openxmlformats.org/drawingml/2006/table">
            <a:tbl>
              <a:tblPr/>
              <a:tblGrid>
                <a:gridCol w="1180029"/>
                <a:gridCol w="1150753"/>
                <a:gridCol w="1283055"/>
                <a:gridCol w="1622538"/>
                <a:gridCol w="812300"/>
                <a:gridCol w="1008112"/>
                <a:gridCol w="1656183"/>
              </a:tblGrid>
              <a:tr h="0">
                <a:tc gridSpan="7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7793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ARTIRIM ORANLARI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ASGARİ ARTIRIM TUTARI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ÖDENECEK VERGİ (%20)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İşletme Hesabı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Bilanço/Serbest Meslek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İşletme Hesabı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Bilanço/Serbest</a:t>
                      </a:r>
                      <a:r>
                        <a:rPr lang="tr-TR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Meslek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719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35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31.900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47.000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– 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6.380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9.400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30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33.200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49.800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6.640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9.960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719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25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35.250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52.900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7.050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10.580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9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37.500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56.200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7.500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11.240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7193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% 15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42.500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63.700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1800" b="1" kern="1200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8.500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12.740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477">
                <a:tc gridSpan="7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5113" marR="0" lvl="0" indent="-2651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  </a:t>
                      </a:r>
                      <a:r>
                        <a:rPr lang="tr-TR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Matrah artırımında bulunulan yıla ait vergilerini zamanında ödemiş uyumlu</a:t>
                      </a:r>
                      <a:r>
                        <a:rPr lang="tr-TR" sz="16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mükellefler  için vergi oranı</a:t>
                      </a: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%15 </a:t>
                      </a:r>
                      <a:r>
                        <a:rPr lang="tr-TR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olacak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**Peşin ödeme halinde ödenecek vergide ayrıca </a:t>
                      </a:r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%10 indirim </a:t>
                      </a:r>
                      <a:r>
                        <a:rPr lang="tr-TR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yapılacaktır</a:t>
                      </a: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23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VERGİSİ MATRAH 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74739"/>
              </p:ext>
            </p:extLst>
          </p:nvPr>
        </p:nvGraphicFramePr>
        <p:xfrm>
          <a:off x="669525" y="2308493"/>
          <a:ext cx="7776863" cy="2438526"/>
        </p:xfrm>
        <a:graphic>
          <a:graphicData uri="http://schemas.openxmlformats.org/drawingml/2006/table">
            <a:tbl>
              <a:tblPr/>
              <a:tblGrid>
                <a:gridCol w="1656120"/>
                <a:gridCol w="2880780"/>
                <a:gridCol w="3239963"/>
              </a:tblGrid>
              <a:tr h="280076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ASGARİ ARTIRIM TUTARLARI (TL)</a:t>
                      </a: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091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Calibri" pitchFamily="34" charset="0"/>
                        </a:rPr>
                        <a:t>YIL</a:t>
                      </a: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BASİT USULDE VERGİLENDİRİLEN MÜKELLEFLER</a:t>
                      </a:r>
                    </a:p>
                  </a:txBody>
                  <a:tcPr marL="91444" marR="91444"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GAYRİMENKUL SERMAYE İRADI MÜKELLEFLERİ</a:t>
                      </a:r>
                    </a:p>
                  </a:txBody>
                  <a:tcPr marL="91444" marR="91444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000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4.700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9.400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4.980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9.960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000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5.290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10.580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5.620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11.240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000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6.370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altLang="tr-TR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12.740</a:t>
                      </a:r>
                    </a:p>
                  </a:txBody>
                  <a:tcPr marL="91444" marR="91444" marT="45729" marB="4572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87"/>
          <p:cNvSpPr>
            <a:spLocks noChangeArrowheads="1"/>
          </p:cNvSpPr>
          <p:nvPr/>
        </p:nvSpPr>
        <p:spPr bwMode="auto">
          <a:xfrm>
            <a:off x="128268" y="989922"/>
            <a:ext cx="8857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84225" marR="0" lvl="2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  <a:tab pos="361950" algn="l"/>
                <a:tab pos="630238" algn="l"/>
                <a:tab pos="803275" algn="l"/>
              </a:tabLst>
              <a:defRPr/>
            </a:pP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Kira geliri elde eden mükellefler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için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asgari matrah tutarı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bilanço esasına göre  defter  tutan mükellefler için belirlenmiş matrahların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1/5’idir. </a:t>
            </a:r>
            <a:endParaRPr kumimoji="0" lang="tr-TR" altLang="tr-TR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441325" marR="0" lvl="2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3038" algn="l"/>
                <a:tab pos="361950" algn="l"/>
                <a:tab pos="630238" algn="l"/>
                <a:tab pos="803275" algn="l"/>
              </a:tabLst>
              <a:defRPr/>
            </a:pPr>
            <a:endParaRPr kumimoji="0" lang="tr-TR" altLang="tr-TR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84225" marR="0" lvl="2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>
                <a:tab pos="173038" algn="l"/>
                <a:tab pos="361950" algn="l"/>
                <a:tab pos="630238" algn="l"/>
                <a:tab pos="803275" algn="l"/>
              </a:tabLst>
              <a:defRPr/>
            </a:pPr>
            <a:r>
              <a:rPr kumimoji="0" lang="tr-TR" alt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Basit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usulde vergilendirilen mükellefler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</a:rPr>
              <a:t>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için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asgari matrah tutarı 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bilanço esasına göre defter tutan mükellefler için belirlenmiş matrahların </a:t>
            </a: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1/10’udur.</a:t>
            </a:r>
          </a:p>
        </p:txBody>
      </p:sp>
    </p:spTree>
    <p:extLst>
      <p:ext uri="{BB962C8B-B14F-4D97-AF65-F5344CB8AC3E}">
        <p14:creationId xmlns:p14="http://schemas.microsoft.com/office/powerpoint/2010/main" val="21728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24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VERGİSİ MATRAH ARTIRIMI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5" y="1881328"/>
            <a:ext cx="1314982" cy="188671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79951" y="1717563"/>
            <a:ext cx="3873600" cy="53188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800" b="1" dirty="0" smtClean="0">
                <a:solidFill>
                  <a:srgbClr val="DF361F"/>
                </a:solidFill>
              </a:rPr>
              <a:t>Ücret</a:t>
            </a:r>
            <a:endParaRPr lang="tr-TR" sz="1800" b="1" dirty="0">
              <a:solidFill>
                <a:srgbClr val="DF361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0709" y="2420751"/>
            <a:ext cx="3873600" cy="53188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800" b="1" dirty="0">
                <a:solidFill>
                  <a:srgbClr val="DF361F"/>
                </a:solidFill>
              </a:rPr>
              <a:t>M</a:t>
            </a:r>
            <a:r>
              <a:rPr lang="tr-TR" sz="1800" b="1" dirty="0" smtClean="0">
                <a:solidFill>
                  <a:srgbClr val="DF361F"/>
                </a:solidFill>
              </a:rPr>
              <a:t>enkul Sermaye İradı</a:t>
            </a:r>
            <a:endParaRPr lang="tr-TR" sz="1800" b="1" dirty="0">
              <a:solidFill>
                <a:srgbClr val="DF361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83850" y="3113694"/>
            <a:ext cx="3871960" cy="53188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800" b="1" dirty="0">
                <a:solidFill>
                  <a:srgbClr val="DF361F"/>
                </a:solidFill>
              </a:rPr>
              <a:t>D</a:t>
            </a:r>
            <a:r>
              <a:rPr lang="tr-TR" sz="1800" b="1" dirty="0" smtClean="0">
                <a:solidFill>
                  <a:srgbClr val="DF361F"/>
                </a:solidFill>
              </a:rPr>
              <a:t>iğer Kazanç </a:t>
            </a:r>
            <a:r>
              <a:rPr lang="tr-TR" sz="1800" b="1" dirty="0">
                <a:solidFill>
                  <a:srgbClr val="DF361F"/>
                </a:solidFill>
              </a:rPr>
              <a:t>ve </a:t>
            </a:r>
            <a:r>
              <a:rPr lang="tr-TR" sz="1800" b="1" dirty="0" smtClean="0">
                <a:solidFill>
                  <a:srgbClr val="DF361F"/>
                </a:solidFill>
              </a:rPr>
              <a:t>İratlardan</a:t>
            </a:r>
            <a:endParaRPr lang="tr-TR" sz="1800" b="1" dirty="0">
              <a:solidFill>
                <a:srgbClr val="DF361F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68749" y="1243521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tr-TR" sz="2000" b="1" dirty="0">
                <a:solidFill>
                  <a:srgbClr val="0070C0"/>
                </a:solidFill>
                <a:latin typeface="Calibri"/>
              </a:rPr>
              <a:t>Gelirleri;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68749" y="4097955"/>
            <a:ext cx="7469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  <a:latin typeface="Calibri"/>
              </a:rPr>
              <a:t>oluşan gelir vergisi mükellefleri de matrah artırımı yapabilecektir.</a:t>
            </a:r>
          </a:p>
        </p:txBody>
      </p:sp>
    </p:spTree>
    <p:extLst>
      <p:ext uri="{BB962C8B-B14F-4D97-AF65-F5344CB8AC3E}">
        <p14:creationId xmlns:p14="http://schemas.microsoft.com/office/powerpoint/2010/main" val="29019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3" grpId="0" animBg="1"/>
      <p:bldP spid="16" grpId="0" animBg="1"/>
      <p:bldP spid="17" grpId="0" animBg="1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25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KURUMLAR VERGİSİ MATRAH 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709525"/>
              </p:ext>
            </p:extLst>
          </p:nvPr>
        </p:nvGraphicFramePr>
        <p:xfrm>
          <a:off x="539749" y="1070344"/>
          <a:ext cx="8064500" cy="3670882"/>
        </p:xfrm>
        <a:graphic>
          <a:graphicData uri="http://schemas.openxmlformats.org/drawingml/2006/table">
            <a:tbl>
              <a:tblPr/>
              <a:tblGrid>
                <a:gridCol w="1296144"/>
                <a:gridCol w="1584176"/>
                <a:gridCol w="2088232"/>
                <a:gridCol w="1224136"/>
                <a:gridCol w="1871812"/>
              </a:tblGrid>
              <a:tr h="404525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KURUMLAR VERGİSİ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77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YIL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ARTIRIM ORANI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98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98525" algn="l"/>
                        </a:tabLst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ASGARİ ARTIRIM TUTARI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VERGİ ORANI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ÖDENECEK VERGİ (%20)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585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35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94.000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20 -15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18.800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3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30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99.600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19.920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943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25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105.800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21.160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112.400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22.480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943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 15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127.500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25.500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840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65113" marR="0" lvl="0" indent="-2651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  *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Matrah artırımında bulunulan yıla ait vergilerini zamanında ödemiş uyumlu mükellefler için vergi oranı 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%15 </a:t>
                      </a:r>
                      <a:r>
                        <a:rPr kumimoji="0" lang="tr-TR" alt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olacak</a:t>
                      </a:r>
                    </a:p>
                    <a:p>
                      <a:pPr marL="265113" marR="0" lvl="0" indent="-2651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**</a:t>
                      </a:r>
                      <a:r>
                        <a:rPr kumimoji="0" lang="tr-TR" alt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Peşin ödeme halinde ödenecek vergide ayrıca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%10 </a:t>
                      </a:r>
                      <a:r>
                        <a:rPr kumimoji="0" lang="tr-TR" alt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indirim yapılacaktır.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26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KURUMLAR VERGİSİ MATRAH ARTIRIMI</a:t>
            </a:r>
          </a:p>
        </p:txBody>
      </p:sp>
      <p:sp>
        <p:nvSpPr>
          <p:cNvPr id="37" name="Parallelogram 5"/>
          <p:cNvSpPr/>
          <p:nvPr/>
        </p:nvSpPr>
        <p:spPr>
          <a:xfrm rot="16200000" flipV="1">
            <a:off x="3278077" y="-805663"/>
            <a:ext cx="742302" cy="5141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8" name="Parallelogram 5"/>
          <p:cNvSpPr/>
          <p:nvPr/>
        </p:nvSpPr>
        <p:spPr>
          <a:xfrm rot="16200000" flipV="1">
            <a:off x="3057192" y="540152"/>
            <a:ext cx="742302" cy="470141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9" name="Parallelogram 5"/>
          <p:cNvSpPr/>
          <p:nvPr/>
        </p:nvSpPr>
        <p:spPr>
          <a:xfrm rot="16200000" flipV="1">
            <a:off x="3276445" y="1439069"/>
            <a:ext cx="742302" cy="5141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40" name="Group 3"/>
          <p:cNvGrpSpPr/>
          <p:nvPr/>
        </p:nvGrpSpPr>
        <p:grpSpPr>
          <a:xfrm>
            <a:off x="682242" y="1336330"/>
            <a:ext cx="998143" cy="1030481"/>
            <a:chOff x="803305" y="1573598"/>
            <a:chExt cx="1056563" cy="1098324"/>
          </a:xfrm>
        </p:grpSpPr>
        <p:grpSp>
          <p:nvGrpSpPr>
            <p:cNvPr id="41" name="Group 26"/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42" name="TextBox 2"/>
            <p:cNvSpPr txBox="1"/>
            <p:nvPr/>
          </p:nvSpPr>
          <p:spPr>
            <a:xfrm>
              <a:off x="963335" y="1799905"/>
              <a:ext cx="734837" cy="5255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691597" y="2459309"/>
            <a:ext cx="998143" cy="1030481"/>
            <a:chOff x="803305" y="1573598"/>
            <a:chExt cx="1056563" cy="1098324"/>
          </a:xfrm>
        </p:grpSpPr>
        <p:grpSp>
          <p:nvGrpSpPr>
            <p:cNvPr id="46" name="Group 44"/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47" name="TextBox 45"/>
            <p:cNvSpPr txBox="1"/>
            <p:nvPr/>
          </p:nvSpPr>
          <p:spPr>
            <a:xfrm>
              <a:off x="963335" y="1799905"/>
              <a:ext cx="734837" cy="5255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50" name="Group 53"/>
          <p:cNvGrpSpPr/>
          <p:nvPr/>
        </p:nvGrpSpPr>
        <p:grpSpPr>
          <a:xfrm>
            <a:off x="700953" y="3575522"/>
            <a:ext cx="998143" cy="1030481"/>
            <a:chOff x="803305" y="1573598"/>
            <a:chExt cx="1056563" cy="1098324"/>
          </a:xfrm>
        </p:grpSpPr>
        <p:grpSp>
          <p:nvGrpSpPr>
            <p:cNvPr id="51" name="Group 54"/>
            <p:cNvGrpSpPr>
              <a:grpSpLocks noChangeAspect="1"/>
            </p:cNvGrpSpPr>
            <p:nvPr/>
          </p:nvGrpSpPr>
          <p:grpSpPr>
            <a:xfrm>
              <a:off x="803305" y="1573598"/>
              <a:ext cx="1056563" cy="1098324"/>
              <a:chOff x="6875704" y="5143201"/>
              <a:chExt cx="1300356" cy="1351752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6875704" y="6037753"/>
                <a:ext cx="1300356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chemeClr val="bg1">
                      <a:alpha val="0"/>
                      <a:lumMod val="0"/>
                      <a:lumOff val="10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947372" y="5143201"/>
                <a:ext cx="1157020" cy="11570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C00000"/>
                  </a:gs>
                  <a:gs pos="0">
                    <a:srgbClr val="FF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52" name="TextBox 55"/>
            <p:cNvSpPr txBox="1"/>
            <p:nvPr/>
          </p:nvSpPr>
          <p:spPr>
            <a:xfrm>
              <a:off x="963335" y="1799905"/>
              <a:ext cx="734837" cy="5255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5" name="Dikdörtgen 54"/>
          <p:cNvSpPr/>
          <p:nvPr/>
        </p:nvSpPr>
        <p:spPr>
          <a:xfrm>
            <a:off x="1707809" y="1368802"/>
            <a:ext cx="39536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500" b="1" kern="0" dirty="0">
                <a:ln/>
                <a:solidFill>
                  <a:srgbClr val="002060"/>
                </a:solidFill>
              </a:rPr>
              <a:t>Kurumlar vergisi mükellefleri, yatırım indirimi istisnası stopajı nedeniyle, matrah artırımından yararlanabilecek. 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731827" y="2615484"/>
            <a:ext cx="36338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500" b="1" kern="0" dirty="0">
                <a:ln/>
                <a:solidFill>
                  <a:srgbClr val="002060"/>
                </a:solidFill>
              </a:rPr>
              <a:t>Bunun için daha önce stopaj yoluyla ödenen vergileri artırarak ödeyecekler.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730417" y="3750915"/>
            <a:ext cx="39837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1500" b="1" kern="0" dirty="0">
                <a:ln/>
                <a:solidFill>
                  <a:srgbClr val="002060"/>
                </a:solidFill>
              </a:rPr>
              <a:t>Bu kapsamda artırımda bulunanlar kurumlar vergisi yönünden de matrah artıracak. </a:t>
            </a:r>
          </a:p>
        </p:txBody>
      </p:sp>
      <p:pic>
        <p:nvPicPr>
          <p:cNvPr id="59" name="Resim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15" y="1558098"/>
            <a:ext cx="2547637" cy="25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37" grpId="0" animBg="1"/>
      <p:bldP spid="38" grpId="0" animBg="1"/>
      <p:bldP spid="39" grpId="0" animBg="1"/>
      <p:bldP spid="55" grpId="0"/>
      <p:bldP spid="56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36">
            <a:extLst>
              <a:ext uri="{FF2B5EF4-FFF2-40B4-BE49-F238E27FC236}">
                <a16:creationId xmlns="" xmlns:a16="http://schemas.microsoft.com/office/drawing/2014/main" id="{671C2CE1-2C17-4E57-8CFA-E43B954C95EA}"/>
              </a:ext>
            </a:extLst>
          </p:cNvPr>
          <p:cNvCxnSpPr>
            <a:cxnSpLocks/>
          </p:cNvCxnSpPr>
          <p:nvPr/>
        </p:nvCxnSpPr>
        <p:spPr>
          <a:xfrm>
            <a:off x="1332012" y="1361802"/>
            <a:ext cx="1844" cy="273600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27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55236" y="458269"/>
            <a:ext cx="8538784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ve KURUMLAR VERGİSİ MATRAH ARTIRIMINA İLİŞKİN ORTAK HÜKÜMLER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56573" y="4096260"/>
            <a:ext cx="5002593" cy="43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r>
              <a:rPr kumimoji="0" lang="tr-TR" alt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matrah artırımında bulunabilecek.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1676F7D-1EB9-462D-9536-8D70900CB3F5}"/>
              </a:ext>
            </a:extLst>
          </p:cNvPr>
          <p:cNvSpPr/>
          <p:nvPr/>
        </p:nvSpPr>
        <p:spPr>
          <a:xfrm>
            <a:off x="1278006" y="1850563"/>
            <a:ext cx="108012" cy="108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893B92B-EF14-4305-81BF-678648A63ED9}"/>
              </a:ext>
            </a:extLst>
          </p:cNvPr>
          <p:cNvSpPr/>
          <p:nvPr/>
        </p:nvSpPr>
        <p:spPr>
          <a:xfrm>
            <a:off x="1278006" y="3461641"/>
            <a:ext cx="108012" cy="108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6" name="Pentagon 9">
            <a:extLst>
              <a:ext uri="{FF2B5EF4-FFF2-40B4-BE49-F238E27FC236}">
                <a16:creationId xmlns="" xmlns:a16="http://schemas.microsoft.com/office/drawing/2014/main" id="{998C108F-30E1-4638-BD7F-D37EF7D15791}"/>
              </a:ext>
            </a:extLst>
          </p:cNvPr>
          <p:cNvSpPr/>
          <p:nvPr/>
        </p:nvSpPr>
        <p:spPr>
          <a:xfrm>
            <a:off x="313039" y="2525354"/>
            <a:ext cx="787629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altLang="ko-KR" sz="2000" dirty="0">
                <a:solidFill>
                  <a:srgbClr val="002060"/>
                </a:solidFill>
              </a:rPr>
              <a:t>2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17" name="Pentagon 11">
            <a:extLst>
              <a:ext uri="{FF2B5EF4-FFF2-40B4-BE49-F238E27FC236}">
                <a16:creationId xmlns="" xmlns:a16="http://schemas.microsoft.com/office/drawing/2014/main" id="{767FD396-0E09-45EE-9279-D4A8826F9BAB}"/>
              </a:ext>
            </a:extLst>
          </p:cNvPr>
          <p:cNvSpPr/>
          <p:nvPr/>
        </p:nvSpPr>
        <p:spPr>
          <a:xfrm>
            <a:off x="313039" y="3353629"/>
            <a:ext cx="787629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altLang="ko-KR" sz="2000" dirty="0" smtClean="0">
                <a:solidFill>
                  <a:srgbClr val="002060"/>
                </a:solidFill>
              </a:rPr>
              <a:t>3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="" xmlns:a16="http://schemas.microsoft.com/office/drawing/2014/main" id="{8A9BFD03-2D80-40B2-A2E7-05509278289E}"/>
              </a:ext>
            </a:extLst>
          </p:cNvPr>
          <p:cNvSpPr/>
          <p:nvPr/>
        </p:nvSpPr>
        <p:spPr>
          <a:xfrm>
            <a:off x="1278006" y="2635091"/>
            <a:ext cx="108012" cy="108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9" name="Pentagon 9">
            <a:extLst>
              <a:ext uri="{FF2B5EF4-FFF2-40B4-BE49-F238E27FC236}">
                <a16:creationId xmlns="" xmlns:a16="http://schemas.microsoft.com/office/drawing/2014/main" id="{3B4A984B-04CE-48F8-B19A-7D1E68AB6B2D}"/>
              </a:ext>
            </a:extLst>
          </p:cNvPr>
          <p:cNvSpPr/>
          <p:nvPr/>
        </p:nvSpPr>
        <p:spPr>
          <a:xfrm>
            <a:off x="309587" y="1706547"/>
            <a:ext cx="787629" cy="363474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tr-TR" altLang="ko-KR" sz="2000" dirty="0" smtClean="0">
                <a:solidFill>
                  <a:srgbClr val="002060"/>
                </a:solidFill>
              </a:rPr>
              <a:t>1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20" name="TextBox 74">
            <a:extLst>
              <a:ext uri="{FF2B5EF4-FFF2-40B4-BE49-F238E27FC236}">
                <a16:creationId xmlns="" xmlns:a16="http://schemas.microsoft.com/office/drawing/2014/main" id="{AAD5659E-B0FB-4C16-BF2F-CCCBDAFC6670}"/>
              </a:ext>
            </a:extLst>
          </p:cNvPr>
          <p:cNvSpPr txBox="1"/>
          <p:nvPr/>
        </p:nvSpPr>
        <p:spPr>
          <a:xfrm>
            <a:off x="1456573" y="1598721"/>
            <a:ext cx="72475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lvl="0" algn="just" defTabSz="9144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Artırımda bulunulan yıllara ait </a:t>
            </a:r>
            <a:r>
              <a:rPr lang="tr-TR" altLang="tr-TR" sz="2000" b="1" dirty="0">
                <a:solidFill>
                  <a:srgbClr val="FF0000"/>
                </a:solidFill>
              </a:rPr>
              <a:t>zararların % 50’si, </a:t>
            </a:r>
            <a:r>
              <a:rPr lang="tr-TR" altLang="tr-TR" sz="2000" b="1" dirty="0">
                <a:solidFill>
                  <a:srgbClr val="0070C0"/>
                </a:solidFill>
              </a:rPr>
              <a:t>2021 ve izleyen yıllar kârlarından mahsup edilebilecek. </a:t>
            </a:r>
          </a:p>
        </p:txBody>
      </p:sp>
      <p:sp>
        <p:nvSpPr>
          <p:cNvPr id="21" name="TextBox 74">
            <a:extLst>
              <a:ext uri="{FF2B5EF4-FFF2-40B4-BE49-F238E27FC236}">
                <a16:creationId xmlns="" xmlns:a16="http://schemas.microsoft.com/office/drawing/2014/main" id="{AAD5659E-B0FB-4C16-BF2F-CCCBDAFC6670}"/>
              </a:ext>
            </a:extLst>
          </p:cNvPr>
          <p:cNvSpPr txBox="1"/>
          <p:nvPr/>
        </p:nvSpPr>
        <p:spPr>
          <a:xfrm>
            <a:off x="1459144" y="2550730"/>
            <a:ext cx="724753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lvl="0" algn="just" defTabSz="9144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Yılın belli bir kısmında faaliyette bulunmuş  mükellefler,</a:t>
            </a:r>
          </a:p>
        </p:txBody>
      </p:sp>
      <p:sp>
        <p:nvSpPr>
          <p:cNvPr id="22" name="TextBox 74">
            <a:extLst>
              <a:ext uri="{FF2B5EF4-FFF2-40B4-BE49-F238E27FC236}">
                <a16:creationId xmlns="" xmlns:a16="http://schemas.microsoft.com/office/drawing/2014/main" id="{AAD5659E-B0FB-4C16-BF2F-CCCBDAFC6670}"/>
              </a:ext>
            </a:extLst>
          </p:cNvPr>
          <p:cNvSpPr txBox="1"/>
          <p:nvPr/>
        </p:nvSpPr>
        <p:spPr>
          <a:xfrm>
            <a:off x="1456573" y="3363175"/>
            <a:ext cx="724753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lvl="0" algn="just" defTabSz="914400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Daha önce mükellefiyet tesis ettirmemiş kişiler,</a:t>
            </a:r>
          </a:p>
          <a:p>
            <a:pPr lvl="0" algn="just" defTabSz="914400">
              <a:lnSpc>
                <a:spcPct val="80000"/>
              </a:lnSpc>
              <a:spcBef>
                <a:spcPct val="20000"/>
              </a:spcBef>
              <a:buClr>
                <a:sysClr val="windowText" lastClr="000000"/>
              </a:buClr>
              <a:defRPr/>
            </a:pPr>
            <a:endParaRPr lang="tr-TR" altLang="tr-TR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28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96030" y="458269"/>
            <a:ext cx="8525628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(STOPAJ) ve KURUMLAR (STOPAJ)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VERGİSİ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1448526002"/>
              </p:ext>
            </p:extLst>
          </p:nvPr>
        </p:nvGraphicFramePr>
        <p:xfrm>
          <a:off x="2175439" y="1438298"/>
          <a:ext cx="6898387" cy="2829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Çentikli Sağ Ok 16"/>
          <p:cNvSpPr/>
          <p:nvPr/>
        </p:nvSpPr>
        <p:spPr>
          <a:xfrm>
            <a:off x="474930" y="1954998"/>
            <a:ext cx="3054485" cy="1796375"/>
          </a:xfrm>
          <a:prstGeom prst="notchedRightArrow">
            <a:avLst/>
          </a:prstGeom>
          <a:solidFill>
            <a:schemeClr val="accent3"/>
          </a:solidFill>
          <a:ln w="15875">
            <a:solidFill>
              <a:sysClr val="windowText" lastClr="00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defTabSz="914400" eaLnBrk="0" hangingPunct="0"/>
            <a:r>
              <a:rPr lang="tr-TR" sz="1600" b="1" kern="0" dirty="0" smtClean="0">
                <a:solidFill>
                  <a:schemeClr val="bg1"/>
                </a:solidFill>
                <a:ea typeface="SimSun-ExtB" pitchFamily="49" charset="-122"/>
                <a:cs typeface="+mj-cs"/>
              </a:rPr>
              <a:t>2016 ile 2020</a:t>
            </a:r>
          </a:p>
          <a:p>
            <a:pPr lvl="0" defTabSz="914400" eaLnBrk="0" hangingPunct="0"/>
            <a:r>
              <a:rPr lang="tr-TR" sz="1600" b="1" kern="0" dirty="0" smtClean="0">
                <a:solidFill>
                  <a:schemeClr val="bg1"/>
                </a:solidFill>
                <a:ea typeface="SimSun-ExtB" pitchFamily="49" charset="-122"/>
                <a:cs typeface="+mj-cs"/>
              </a:rPr>
              <a:t>Yılları Arasında</a:t>
            </a:r>
            <a:endParaRPr lang="tr-TR" sz="1600" b="1" kern="0" dirty="0">
              <a:solidFill>
                <a:schemeClr val="bg1"/>
              </a:solidFill>
              <a:ea typeface="SimSun-ExtB" pitchFamily="49" charset="-122"/>
              <a:cs typeface="+mj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77686" y="4378926"/>
            <a:ext cx="6809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2" algn="just" defTabSz="914400">
              <a:spcAft>
                <a:spcPts val="200"/>
              </a:spcAft>
              <a:defRPr/>
            </a:pPr>
            <a:r>
              <a:rPr lang="tr-TR" altLang="tr-TR" sz="1600" b="1" dirty="0">
                <a:solidFill>
                  <a:srgbClr val="FF0000"/>
                </a:solidFill>
              </a:rPr>
              <a:t>üzerinden, beyan ettikleri stopajları da artırılabilecek.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6016" y="1008295"/>
            <a:ext cx="8309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defTabSz="914400">
              <a:defRPr/>
            </a:pPr>
            <a:r>
              <a:rPr lang="tr-TR" altLang="tr-TR" sz="1600" b="1" dirty="0">
                <a:solidFill>
                  <a:srgbClr val="0070C0"/>
                </a:solidFill>
              </a:rPr>
              <a:t>Yaptıkları ödemeler üzerinden stopaj yapmak durumunda olan mükellefler, </a:t>
            </a:r>
          </a:p>
        </p:txBody>
      </p:sp>
    </p:spTree>
    <p:extLst>
      <p:ext uri="{BB962C8B-B14F-4D97-AF65-F5344CB8AC3E}">
        <p14:creationId xmlns:p14="http://schemas.microsoft.com/office/powerpoint/2010/main" val="25564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2D8485E-EECD-4149-B7CD-71D0DD95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graphicEl>
                                              <a:dgm id="{22D8485E-EECD-4149-B7CD-71D0DD95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graphicEl>
                                              <a:dgm id="{22D8485E-EECD-4149-B7CD-71D0DD95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graphicEl>
                                              <a:dgm id="{22D8485E-EECD-4149-B7CD-71D0DD95F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graphicEl>
                                              <a:dgm id="{22D8485E-EECD-4149-B7CD-71D0DD95F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4BA4EA3-ED59-4FBD-9EE4-4265587F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graphicEl>
                                              <a:dgm id="{A4BA4EA3-ED59-4FBD-9EE4-4265587F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graphicEl>
                                              <a:dgm id="{A4BA4EA3-ED59-4FBD-9EE4-4265587F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graphicEl>
                                              <a:dgm id="{A4BA4EA3-ED59-4FBD-9EE4-4265587F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graphicEl>
                                              <a:dgm id="{A4BA4EA3-ED59-4FBD-9EE4-4265587FD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22A715E-6FA4-4541-A755-99E6DC4DA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graphicEl>
                                              <a:dgm id="{422A715E-6FA4-4541-A755-99E6DC4DA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graphicEl>
                                              <a:dgm id="{422A715E-6FA4-4541-A755-99E6DC4DA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graphicEl>
                                              <a:dgm id="{422A715E-6FA4-4541-A755-99E6DC4DA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graphicEl>
                                              <a:dgm id="{422A715E-6FA4-4541-A755-99E6DC4DA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03E3DE7-A77E-4FE3-A88C-9C93056B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graphicEl>
                                              <a:dgm id="{F03E3DE7-A77E-4FE3-A88C-9C93056B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graphicEl>
                                              <a:dgm id="{F03E3DE7-A77E-4FE3-A88C-9C93056B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graphicEl>
                                              <a:dgm id="{F03E3DE7-A77E-4FE3-A88C-9C93056B1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graphicEl>
                                              <a:dgm id="{F03E3DE7-A77E-4FE3-A88C-9C93056B1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94C0736-E666-49D6-A335-551968AA5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graphicEl>
                                              <a:dgm id="{A94C0736-E666-49D6-A335-551968AA5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graphicEl>
                                              <a:dgm id="{A94C0736-E666-49D6-A335-551968AA5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graphicEl>
                                              <a:dgm id="{A94C0736-E666-49D6-A335-551968AA5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>
                                            <p:graphicEl>
                                              <a:dgm id="{A94C0736-E666-49D6-A335-551968AA5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A7A84F5-7DC8-42F5-B514-D991916D3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graphicEl>
                                              <a:dgm id="{FA7A84F5-7DC8-42F5-B514-D991916D3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graphicEl>
                                              <a:dgm id="{FA7A84F5-7DC8-42F5-B514-D991916D3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graphicEl>
                                              <a:dgm id="{FA7A84F5-7DC8-42F5-B514-D991916D3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>
                                            <p:graphicEl>
                                              <a:dgm id="{FA7A84F5-7DC8-42F5-B514-D991916D3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5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1EF01E8-B08A-48A5-BAA8-AAE46ECD1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>
                                            <p:graphicEl>
                                              <a:dgm id="{81EF01E8-B08A-48A5-BAA8-AAE46ECD1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>
                                            <p:graphicEl>
                                              <a:dgm id="{81EF01E8-B08A-48A5-BAA8-AAE46ECD1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graphicEl>
                                              <a:dgm id="{81EF01E8-B08A-48A5-BAA8-AAE46ECD1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>
                                            <p:graphicEl>
                                              <a:dgm id="{81EF01E8-B08A-48A5-BAA8-AAE46ECD1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6AAE7DD-515C-4C81-AECD-28163013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graphicEl>
                                              <a:dgm id="{E6AAE7DD-515C-4C81-AECD-28163013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>
                                            <p:graphicEl>
                                              <a:dgm id="{E6AAE7DD-515C-4C81-AECD-28163013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>
                                            <p:graphicEl>
                                              <a:dgm id="{E6AAE7DD-515C-4C81-AECD-28163013D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>
                                            <p:graphicEl>
                                              <a:dgm id="{E6AAE7DD-515C-4C81-AECD-28163013D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0B4F908-3006-4FE5-8FB9-B4F1FF200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>
                                            <p:graphicEl>
                                              <a:dgm id="{60B4F908-3006-4FE5-8FB9-B4F1FF200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>
                                            <p:graphicEl>
                                              <a:dgm id="{60B4F908-3006-4FE5-8FB9-B4F1FF200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>
                                            <p:graphicEl>
                                              <a:dgm id="{60B4F908-3006-4FE5-8FB9-B4F1FF200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>
                                            <p:graphicEl>
                                              <a:dgm id="{60B4F908-3006-4FE5-8FB9-B4F1FF200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Graphic spid="16" grpId="0">
        <p:bldSub>
          <a:bldDgm bld="one"/>
        </p:bldSub>
      </p:bldGraphic>
      <p:bldP spid="17" grpId="0" animBg="1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29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868352" y="458269"/>
            <a:ext cx="7453346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GELİR (STOPAJ) VERGİSİ ARTIRIM ORANI</a:t>
            </a:r>
          </a:p>
        </p:txBody>
      </p:sp>
      <p:graphicFrame>
        <p:nvGraphicFramePr>
          <p:cNvPr id="9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468092"/>
              </p:ext>
            </p:extLst>
          </p:nvPr>
        </p:nvGraphicFramePr>
        <p:xfrm>
          <a:off x="1008855" y="1886879"/>
          <a:ext cx="7126288" cy="2164104"/>
        </p:xfrm>
        <a:graphic>
          <a:graphicData uri="http://schemas.openxmlformats.org/drawingml/2006/table">
            <a:tbl>
              <a:tblPr/>
              <a:tblGrid>
                <a:gridCol w="2911379"/>
                <a:gridCol w="4214909"/>
              </a:tblGrid>
              <a:tr h="3170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VERGİ ARTIRIM ORANI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6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5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4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3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</a:t>
                      </a:r>
                    </a:p>
                  </a:txBody>
                  <a:tcPr marL="91439" marR="91439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04874" y="4165079"/>
            <a:ext cx="7416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 algn="just">
              <a:defRPr/>
            </a:pPr>
            <a:r>
              <a:rPr lang="tr-TR" altLang="tr-TR" sz="1800" b="1" dirty="0">
                <a:solidFill>
                  <a:srgbClr val="0070C0"/>
                </a:solidFill>
              </a:rPr>
              <a:t>İlgili</a:t>
            </a:r>
            <a:r>
              <a:rPr lang="tr-TR" altLang="tr-TR" sz="1800" dirty="0">
                <a:solidFill>
                  <a:srgbClr val="0070C0"/>
                </a:solidFill>
              </a:rPr>
              <a:t> </a:t>
            </a:r>
            <a:r>
              <a:rPr lang="tr-TR" altLang="tr-TR" sz="1800" b="1" dirty="0">
                <a:solidFill>
                  <a:srgbClr val="0070C0"/>
                </a:solidFill>
              </a:rPr>
              <a:t>yıllarda muhtasar beyanname vermemiş mükellefler, asgari işçi sayıları ve asgari ücret tutarlarına göre artırım yapabilecek. 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472826" y="1140147"/>
            <a:ext cx="7848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 algn="just">
              <a:defRPr/>
            </a:pPr>
            <a:r>
              <a:rPr lang="tr-TR" altLang="tr-TR" sz="1800" b="1" dirty="0">
                <a:solidFill>
                  <a:srgbClr val="0070C0"/>
                </a:solidFill>
              </a:rPr>
              <a:t>Ücret ödemelerinin yıllık toplamı üzerinden, aşağıda belirtilen oranlarda stopaj artırımı yapılacak</a:t>
            </a:r>
            <a:r>
              <a:rPr lang="tr-TR" altLang="tr-TR" sz="1600" b="1" dirty="0" smtClean="0">
                <a:solidFill>
                  <a:srgbClr val="0070C0"/>
                </a:solidFill>
              </a:rPr>
              <a:t>.</a:t>
            </a:r>
            <a:endParaRPr lang="tr-TR" altLang="tr-T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KANUNA GENEL BAKIŞ 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1" y="1084479"/>
            <a:ext cx="1879842" cy="291140"/>
          </a:xfrm>
          <a:prstGeom prst="homePlate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29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1" y="1084479"/>
            <a:ext cx="4791461" cy="2911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32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35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51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8" y="1101969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9" y="1103819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Kapsam</a:t>
            </a:r>
            <a:r>
              <a:rPr lang="tr-TR" sz="1200" b="1" dirty="0">
                <a:solidFill>
                  <a:srgbClr val="0070C0"/>
                </a:solidFill>
              </a:rPr>
              <a:t> </a:t>
            </a: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 tanımlar</a:t>
            </a:r>
          </a:p>
        </p:txBody>
      </p:sp>
      <p:sp>
        <p:nvSpPr>
          <p:cNvPr id="101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1" y="1426018"/>
            <a:ext cx="1879842" cy="291140"/>
          </a:xfrm>
          <a:prstGeom prst="homePlate">
            <a:avLst/>
          </a:prstGeom>
          <a:solidFill>
            <a:schemeClr val="accent5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02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1" y="1426018"/>
            <a:ext cx="4791461" cy="2911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03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04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05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8" y="1443508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6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9" y="1445358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Kesinleşmiş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alacaklar</a:t>
            </a:r>
          </a:p>
        </p:txBody>
      </p:sp>
      <p:sp>
        <p:nvSpPr>
          <p:cNvPr id="107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1" y="1779467"/>
            <a:ext cx="1879842" cy="291140"/>
          </a:xfrm>
          <a:prstGeom prst="homePlate">
            <a:avLst/>
          </a:prstGeom>
          <a:solidFill>
            <a:schemeClr val="accent4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08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1" y="1779467"/>
            <a:ext cx="4791461" cy="2911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09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0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11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8" y="1796957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2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9" y="1798807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Kesinleşmemiş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veya dava safhasında bulunanlar</a:t>
            </a:r>
          </a:p>
        </p:txBody>
      </p:sp>
      <p:sp>
        <p:nvSpPr>
          <p:cNvPr id="113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2130662"/>
            <a:ext cx="1879842" cy="291140"/>
          </a:xfrm>
          <a:prstGeom prst="homePlate">
            <a:avLst/>
          </a:prstGeom>
          <a:solidFill>
            <a:schemeClr val="accent3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14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2130662"/>
            <a:ext cx="4791461" cy="291140"/>
            <a:chOff x="2189480" y="2153920"/>
            <a:chExt cx="7213599" cy="1137920"/>
          </a:xfrm>
          <a:solidFill>
            <a:schemeClr val="accent3"/>
          </a:solidFill>
        </p:grpSpPr>
        <p:sp>
          <p:nvSpPr>
            <p:cNvPr id="115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16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17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2148152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8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2150002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İnceleme</a:t>
            </a:r>
            <a:r>
              <a:rPr lang="tr-TR" sz="1200" b="1" dirty="0">
                <a:solidFill>
                  <a:srgbClr val="FF0000"/>
                </a:solidFill>
              </a:rPr>
              <a:t> </a:t>
            </a: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 tarhiyat safhasında bulunan işlemler</a:t>
            </a:r>
          </a:p>
        </p:txBody>
      </p:sp>
      <p:sp>
        <p:nvSpPr>
          <p:cNvPr id="119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2486963"/>
            <a:ext cx="1879842" cy="291140"/>
          </a:xfrm>
          <a:prstGeom prst="homePlate">
            <a:avLst/>
          </a:prstGeom>
          <a:solidFill>
            <a:schemeClr val="accent2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20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2486963"/>
            <a:ext cx="4791461" cy="2911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21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22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23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2504453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4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2506303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Matrah ve vergi artırımı</a:t>
            </a:r>
          </a:p>
        </p:txBody>
      </p:sp>
      <p:sp>
        <p:nvSpPr>
          <p:cNvPr id="125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2834587"/>
            <a:ext cx="1879842" cy="291140"/>
          </a:xfrm>
          <a:prstGeom prst="homePlate">
            <a:avLst/>
          </a:prstGeom>
          <a:solidFill>
            <a:schemeClr val="tx2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26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2834587"/>
            <a:ext cx="4791461" cy="291140"/>
            <a:chOff x="2189480" y="2153920"/>
            <a:chExt cx="7213599" cy="1137920"/>
          </a:xfrm>
          <a:solidFill>
            <a:schemeClr val="tx2"/>
          </a:solidFill>
        </p:grpSpPr>
        <p:sp>
          <p:nvSpPr>
            <p:cNvPr id="127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28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29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2852077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0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2853927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İşletme kayıtlarının düzeltilmesi</a:t>
            </a:r>
          </a:p>
        </p:txBody>
      </p:sp>
      <p:sp>
        <p:nvSpPr>
          <p:cNvPr id="131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3186188"/>
            <a:ext cx="1879842" cy="291140"/>
          </a:xfrm>
          <a:prstGeom prst="homePlate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32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3186188"/>
            <a:ext cx="4791461" cy="2911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133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34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35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3203678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7. Ve 8. Maddeler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6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3205528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914400">
              <a:defRPr/>
            </a:pP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Sosyal Güvenlik Kurumu alacakları</a:t>
            </a:r>
          </a:p>
        </p:txBody>
      </p:sp>
      <p:sp>
        <p:nvSpPr>
          <p:cNvPr id="137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3537066"/>
            <a:ext cx="1879842" cy="291140"/>
          </a:xfrm>
          <a:prstGeom prst="homePlate">
            <a:avLst/>
          </a:prstGeom>
          <a:solidFill>
            <a:schemeClr val="accent5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38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3537066"/>
            <a:ext cx="4791461" cy="2911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39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40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41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3554556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2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3556406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Ortak hükümler</a:t>
            </a:r>
          </a:p>
        </p:txBody>
      </p:sp>
      <p:sp>
        <p:nvSpPr>
          <p:cNvPr id="143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3895092"/>
            <a:ext cx="1879842" cy="291140"/>
          </a:xfrm>
          <a:prstGeom prst="homePlate">
            <a:avLst/>
          </a:prstGeom>
          <a:solidFill>
            <a:schemeClr val="accent4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44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3895092"/>
            <a:ext cx="4791461" cy="2911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45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46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47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3912582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8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3914432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914400">
              <a:defRPr/>
            </a:pP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Diğer hükümler ile Çeşitli kurum alacakları  </a:t>
            </a:r>
          </a:p>
        </p:txBody>
      </p:sp>
      <p:sp>
        <p:nvSpPr>
          <p:cNvPr id="149" name="Arrow: Pentagon 1">
            <a:extLst>
              <a:ext uri="{FF2B5EF4-FFF2-40B4-BE49-F238E27FC236}">
                <a16:creationId xmlns=""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2910" y="4246550"/>
            <a:ext cx="1879842" cy="291140"/>
          </a:xfrm>
          <a:prstGeom prst="homePlate">
            <a:avLst/>
          </a:prstGeom>
          <a:solidFill>
            <a:schemeClr val="accent3"/>
          </a:solidFill>
          <a:ln w="28575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50" name="Group 3">
            <a:extLst>
              <a:ext uri="{FF2B5EF4-FFF2-40B4-BE49-F238E27FC236}">
                <a16:creationId xmlns=""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004930" y="4246550"/>
            <a:ext cx="4791461" cy="291140"/>
            <a:chOff x="2189480" y="2153920"/>
            <a:chExt cx="7213599" cy="1137920"/>
          </a:xfrm>
          <a:solidFill>
            <a:schemeClr val="accent3"/>
          </a:solidFill>
        </p:grpSpPr>
        <p:sp>
          <p:nvSpPr>
            <p:cNvPr id="151" name="Arrow: Chevron 2">
              <a:extLst>
                <a:ext uri="{FF2B5EF4-FFF2-40B4-BE49-F238E27FC236}">
                  <a16:creationId xmlns=""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sp>
          <p:nvSpPr>
            <p:cNvPr id="152" name="Rectangle 6">
              <a:extLst>
                <a:ext uri="{FF2B5EF4-FFF2-40B4-BE49-F238E27FC236}">
                  <a16:creationId xmlns=""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153" name="TextBox 26">
            <a:extLst>
              <a:ext uri="{FF2B5EF4-FFF2-40B4-BE49-F238E27FC236}">
                <a16:creationId xmlns=""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64917" y="4264040"/>
            <a:ext cx="176796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tr-TR" sz="12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11. Madde</a:t>
            </a:r>
            <a:endParaRPr lang="en-GB" sz="12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4" name="TextBox 31">
            <a:extLst>
              <a:ext uri="{FF2B5EF4-FFF2-40B4-BE49-F238E27FC236}">
                <a16:creationId xmlns=""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2261488" y="4265890"/>
            <a:ext cx="400858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914400">
              <a:defRPr/>
            </a:pPr>
            <a:r>
              <a:rPr lang="tr-TR" sz="1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Yeniden değerleme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F15828BE-763B-4BFF-9C60-C8FDE527AE24}"/>
              </a:ext>
            </a:extLst>
          </p:cNvPr>
          <p:cNvSpPr/>
          <p:nvPr/>
        </p:nvSpPr>
        <p:spPr>
          <a:xfrm>
            <a:off x="7546373" y="3919008"/>
            <a:ext cx="940685" cy="501017"/>
          </a:xfrm>
          <a:prstGeom prst="ellipse">
            <a:avLst/>
          </a:prstGeom>
          <a:solidFill>
            <a:srgbClr val="ED7D31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angle: Rounded Corners 17">
            <a:extLst>
              <a:ext uri="{FF2B5EF4-FFF2-40B4-BE49-F238E27FC236}">
                <a16:creationId xmlns="" xmlns:a16="http://schemas.microsoft.com/office/drawing/2014/main" id="{69636F4D-31BE-4436-B1D8-96A0BA208778}"/>
              </a:ext>
            </a:extLst>
          </p:cNvPr>
          <p:cNvSpPr/>
          <p:nvPr/>
        </p:nvSpPr>
        <p:spPr>
          <a:xfrm>
            <a:off x="7965996" y="2861024"/>
            <a:ext cx="102808" cy="1296000"/>
          </a:xfrm>
          <a:prstGeom prst="roundRect">
            <a:avLst>
              <a:gd name="adj" fmla="val 50000"/>
            </a:avLst>
          </a:prstGeom>
          <a:solidFill>
            <a:srgbClr val="ED7D3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ectangle 32">
            <a:extLst>
              <a:ext uri="{FF2B5EF4-FFF2-40B4-BE49-F238E27FC236}">
                <a16:creationId xmlns="" xmlns:a16="http://schemas.microsoft.com/office/drawing/2014/main" id="{2A5041F9-6CEF-4A5E-A6DF-7C5CD0ED4263}"/>
              </a:ext>
            </a:extLst>
          </p:cNvPr>
          <p:cNvSpPr/>
          <p:nvPr/>
        </p:nvSpPr>
        <p:spPr>
          <a:xfrm>
            <a:off x="7230985" y="1417027"/>
            <a:ext cx="1476000" cy="66737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35">
            <a:extLst>
              <a:ext uri="{FF2B5EF4-FFF2-40B4-BE49-F238E27FC236}">
                <a16:creationId xmlns="" xmlns:a16="http://schemas.microsoft.com/office/drawing/2014/main" id="{4A26F89D-F038-4EB2-9378-A7A45A572EFB}"/>
              </a:ext>
            </a:extLst>
          </p:cNvPr>
          <p:cNvSpPr/>
          <p:nvPr/>
        </p:nvSpPr>
        <p:spPr>
          <a:xfrm>
            <a:off x="7250618" y="2834658"/>
            <a:ext cx="1476000" cy="66737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92" y="1490463"/>
            <a:ext cx="1454646" cy="13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28" grpId="0" animBg="1"/>
      <p:bldP spid="101" grpId="0" animBg="1"/>
      <p:bldP spid="107" grpId="0" animBg="1"/>
      <p:bldP spid="113" grpId="0" animBg="1"/>
      <p:bldP spid="119" grpId="0" animBg="1"/>
      <p:bldP spid="125" grpId="0" animBg="1"/>
      <p:bldP spid="131" grpId="0" animBg="1"/>
      <p:bldP spid="137" grpId="0" animBg="1"/>
      <p:bldP spid="143" grpId="0" animBg="1"/>
      <p:bldP spid="149" grpId="0" animBg="1"/>
      <p:bldP spid="155" grpId="0" animBg="1"/>
      <p:bldP spid="156" grpId="0" animBg="1"/>
      <p:bldP spid="157" grpId="0" animBg="1"/>
      <p:bldP spid="1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30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624950" y="458269"/>
            <a:ext cx="7828316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SERBEST MESLEK ve KİRA STOPAJINDA ARTIRIM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912493"/>
              </p:ext>
            </p:extLst>
          </p:nvPr>
        </p:nvGraphicFramePr>
        <p:xfrm>
          <a:off x="932128" y="1952188"/>
          <a:ext cx="7200801" cy="2510157"/>
        </p:xfrm>
        <a:graphic>
          <a:graphicData uri="http://schemas.openxmlformats.org/drawingml/2006/table">
            <a:tbl>
              <a:tblPr/>
              <a:tblGrid>
                <a:gridCol w="2967291"/>
                <a:gridCol w="4233510"/>
              </a:tblGrid>
              <a:tr h="388379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GELİR (STOPAJ) VERGİSİ ARTIRIM ORANI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875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YIL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VERGİ ARTIRIM ORANI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154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6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5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5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4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5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3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</a:t>
                      </a:r>
                    </a:p>
                  </a:txBody>
                  <a:tcPr marL="91443" marR="91443" marT="45695" marB="456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296029" y="1161243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Serbest meslek ve kira ödemelerine ilişkin gayrisafi tutarların yıllık toplamı üzerinden; aşağıda belirtilen oranlarda stopaj artırımı yapılabilecek.</a:t>
            </a:r>
          </a:p>
        </p:txBody>
      </p:sp>
    </p:spTree>
    <p:extLst>
      <p:ext uri="{BB962C8B-B14F-4D97-AF65-F5344CB8AC3E}">
        <p14:creationId xmlns:p14="http://schemas.microsoft.com/office/powerpoint/2010/main" val="349246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00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31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644685" y="458269"/>
            <a:ext cx="7953305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YILLARA SARİ İNŞAAT İŞLERİ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STOPAJINDA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ARTIRIM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764704"/>
            <a:ext cx="8064896" cy="2090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2200" b="1" i="0" u="none" strike="noStrike" kern="1200" cap="none" spc="0" normalizeH="0" baseline="0" noProof="0" dirty="0" smtClean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921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Yıllara sari inşaat ve onarım işlerine ilişkin ödemeler</a:t>
            </a:r>
          </a:p>
          <a:p>
            <a:pPr marL="2921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Birden fazla takvim yılına yaygın inşaat ve onarım işleri ile uğraşanlara bu işleri ile ilgili olarak yapılan hak ediş ödemelerinden % 1 oranında artırım yapılacak.</a:t>
            </a:r>
          </a:p>
          <a:p>
            <a:pPr marL="281178" marR="0" lvl="0" indent="-1714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2628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 ila 2020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yılları için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artırım oranı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aynı belirlendi.</a:t>
            </a:r>
            <a:endParaRPr kumimoji="0" lang="tr-TR" altLang="tr-T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96" y="2830415"/>
            <a:ext cx="5821081" cy="19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32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96029" y="458269"/>
            <a:ext cx="858483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VERGİDEN MUAF ESNAFA YAPILAN ÖDEMELERDE STOPAJ 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1103945"/>
            <a:ext cx="7920881" cy="580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Esnaf muaflığı kapsamında bulunanlara yapılan ödemeler üzerinden, ilgili yıllarda geçerli olan </a:t>
            </a:r>
            <a:r>
              <a:rPr kumimoji="0" lang="tr-TR" altLang="tr-T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tevkifat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oranının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1/4’ü oranında artırım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yapılacak.</a:t>
            </a:r>
          </a:p>
        </p:txBody>
      </p:sp>
      <p:graphicFrame>
        <p:nvGraphicFramePr>
          <p:cNvPr id="10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425355"/>
              </p:ext>
            </p:extLst>
          </p:nvPr>
        </p:nvGraphicFramePr>
        <p:xfrm>
          <a:off x="611558" y="1880152"/>
          <a:ext cx="7920881" cy="2574776"/>
        </p:xfrm>
        <a:graphic>
          <a:graphicData uri="http://schemas.openxmlformats.org/drawingml/2006/table">
            <a:tbl>
              <a:tblPr/>
              <a:tblGrid>
                <a:gridCol w="1119964"/>
                <a:gridCol w="2400428"/>
                <a:gridCol w="2321060"/>
                <a:gridCol w="2079429"/>
              </a:tblGrid>
              <a:tr h="89653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Yıllar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İmalata ilişkin hizmet bedeli, hurda alımlarına ilişkin ödemeler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altLang="tr-TR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GVK 94/13-(a) ve (b)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Diğer mal alımlarına ilişkin ödemeler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GVK 94/13-(c)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Diğer hizmet alımlarına ilişkin yapılan ödemeler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GVK 94/13-(d)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371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166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61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14879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36" marR="91436" marT="45719" marB="45719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0,5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1,25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tr-T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2,5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1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33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174672" y="458269"/>
            <a:ext cx="8818024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ZİRAİ MAHSUL VE HİZMETLER İÇİN ÇİFTÇİLERE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YAPILAN ÖDEMELERDE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STOPAJ 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196752"/>
            <a:ext cx="784887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Zirai mahsul ve hizmetler için çiftçilere yapılan ödemeler üzerinden ilgili yıllarda geçerli olan </a:t>
            </a:r>
            <a:r>
              <a:rPr kumimoji="0" lang="tr-TR" altLang="tr-T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tevkifat</a:t>
            </a: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oranının </a:t>
            </a: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1/4’ü oranında artırım</a:t>
            </a: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yapılacak.</a:t>
            </a: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23269"/>
              </p:ext>
            </p:extLst>
          </p:nvPr>
        </p:nvGraphicFramePr>
        <p:xfrm>
          <a:off x="323528" y="1845981"/>
          <a:ext cx="8579297" cy="2627112"/>
        </p:xfrm>
        <a:graphic>
          <a:graphicData uri="http://schemas.openxmlformats.org/drawingml/2006/table">
            <a:tbl>
              <a:tblPr firstRow="1" firstCol="1" bandRow="1"/>
              <a:tblGrid>
                <a:gridCol w="724285"/>
                <a:gridCol w="1848200"/>
                <a:gridCol w="1912740"/>
                <a:gridCol w="2431018"/>
                <a:gridCol w="1663054"/>
              </a:tblGrid>
              <a:tr h="1262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05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05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05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tr-TR" sz="1050" dirty="0" smtClean="0">
                        <a:effectLst/>
                      </a:endParaRPr>
                    </a:p>
                    <a:p>
                      <a:pPr algn="ctr"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050" dirty="0" smtClean="0">
                          <a:effectLst/>
                        </a:rPr>
                        <a:t>Yıllar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Borsaya tescilli </a:t>
                      </a:r>
                      <a:r>
                        <a:rPr lang="tr-TR" sz="1050" u="sng" dirty="0">
                          <a:effectLst/>
                        </a:rPr>
                        <a:t>hayvanlar ve bunların mahsulleri ile kara ve su avcılığı mahsulleri alımı için </a:t>
                      </a:r>
                      <a:r>
                        <a:rPr lang="tr-TR" sz="1050" dirty="0">
                          <a:effectLst/>
                        </a:rPr>
                        <a:t>yapılan ödemeler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050" dirty="0">
                          <a:effectLst/>
                        </a:rPr>
                        <a:t>Borsaya tescilli olmayan h</a:t>
                      </a:r>
                      <a:r>
                        <a:rPr lang="tr-TR" sz="1050" u="sng" dirty="0">
                          <a:effectLst/>
                        </a:rPr>
                        <a:t>ayvanlar ve bunların mahsulleri ile kara ve su avcılığı mahsulleri alımı için </a:t>
                      </a:r>
                      <a:r>
                        <a:rPr lang="tr-TR" sz="1050" dirty="0">
                          <a:effectLst/>
                        </a:rPr>
                        <a:t>yapılan ödemeler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050" u="sng" dirty="0">
                          <a:solidFill>
                            <a:schemeClr val="tx1"/>
                          </a:solidFill>
                          <a:effectLst/>
                        </a:rPr>
                        <a:t>Borsaya tescilli olan diğer zirai mahsullerin 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effectLst/>
                        </a:rPr>
                        <a:t>alımına ve Orman idaresine veya orman idaresine karşı taahhütte bulunan kurumlara yapılan ormanların ağaçlandırılması, bakımı, kesimi, ürünlerin toplanması, taşınması ve benzeri hizmetler için yapılan ödemeler</a:t>
                      </a:r>
                      <a:endParaRPr lang="tr-T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fontAlgn="base" hangingPunct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tr-TR" sz="1050" u="sng" dirty="0">
                          <a:solidFill>
                            <a:schemeClr val="tx1"/>
                          </a:solidFill>
                          <a:effectLst/>
                        </a:rPr>
                        <a:t>Borsaya tescilli olmayan diğer  zirai mahsullerin </a:t>
                      </a:r>
                      <a:r>
                        <a:rPr lang="tr-TR" sz="1050" dirty="0">
                          <a:solidFill>
                            <a:schemeClr val="tx1"/>
                          </a:solidFill>
                          <a:effectLst/>
                        </a:rPr>
                        <a:t>alımına ve diğer zirai hizmetlere ilişkin yapılan ödemeler</a:t>
                      </a:r>
                      <a:endParaRPr lang="tr-T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563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2016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0,25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1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563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2017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0,25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1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563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2018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0,25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0,50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1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2563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2019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0,25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0,50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1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25638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47345" indent="-347345" algn="ctr" fontAlgn="base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2020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% 0,25</a:t>
                      </a:r>
                      <a:endParaRPr lang="tr-TR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0,50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 hangingPunct="0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% 1</a:t>
                      </a:r>
                      <a:endParaRPr lang="tr-T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90050" marR="90050" marT="45025" marB="450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1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34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KATMA DEĞER VERGİSİ ARTIRIMI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25"/>
          <p:cNvSpPr>
            <a:spLocks noChangeArrowheads="1"/>
          </p:cNvSpPr>
          <p:nvPr/>
        </p:nvSpPr>
        <p:spPr bwMode="auto">
          <a:xfrm>
            <a:off x="296029" y="1131550"/>
            <a:ext cx="8712968" cy="347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5725" lvl="1" algn="just" defTabSz="914400" eaLnBrk="1" hangingPunct="1">
              <a:defRPr/>
            </a:pPr>
            <a:r>
              <a:rPr lang="tr-TR" altLang="tr-TR" sz="1400" b="1" dirty="0" smtClean="0">
                <a:solidFill>
                  <a:srgbClr val="FF0000"/>
                </a:solidFill>
                <a:latin typeface="Calibri"/>
              </a:rPr>
              <a:t>KDV mükellefleri;</a:t>
            </a:r>
          </a:p>
          <a:p>
            <a:pPr marL="85725" lvl="1" algn="just" defTabSz="914400" eaLnBrk="1" hangingPunct="1">
              <a:defRPr/>
            </a:pPr>
            <a:endParaRPr lang="tr-TR" altLang="tr-TR" sz="700" b="1" dirty="0">
              <a:solidFill>
                <a:srgbClr val="C00000"/>
              </a:solidFill>
              <a:latin typeface="Calibri"/>
            </a:endParaRPr>
          </a:p>
          <a:p>
            <a:pPr marL="428625" lvl="1" indent="-342900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Her bir vergilendirme dönemine ilişkin olarak verdikleri beyannamelerinde yer alan </a:t>
            </a:r>
            <a:r>
              <a:rPr lang="tr-TR" altLang="tr-TR" sz="1400" b="1" dirty="0">
                <a:solidFill>
                  <a:srgbClr val="FF0000"/>
                </a:solidFill>
                <a:latin typeface="Calibri"/>
              </a:rPr>
              <a:t>hesaplanan katma değer vergisinin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yıllık toplamı </a:t>
            </a: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üzerinden;</a:t>
            </a:r>
          </a:p>
          <a:p>
            <a:pPr marL="85725" lvl="1" algn="just" defTabSz="914400" eaLnBrk="1" hangingPunct="1">
              <a:defRPr/>
            </a:pPr>
            <a:endParaRPr lang="tr-TR" altLang="tr-TR" sz="500" b="1" dirty="0">
              <a:solidFill>
                <a:srgbClr val="0070C0"/>
              </a:solidFill>
              <a:latin typeface="Calibri"/>
            </a:endParaRP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2016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yılı için </a:t>
            </a: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% 3 </a:t>
            </a:r>
            <a:endParaRPr lang="tr-TR" altLang="tr-TR" sz="1400" b="1" dirty="0">
              <a:solidFill>
                <a:srgbClr val="0070C0"/>
              </a:solidFill>
              <a:latin typeface="Calibri"/>
            </a:endParaRP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2017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yılı için </a:t>
            </a: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% 3</a:t>
            </a:r>
            <a:endParaRPr lang="tr-TR" altLang="tr-TR" sz="1400" b="1" dirty="0">
              <a:solidFill>
                <a:srgbClr val="0070C0"/>
              </a:solidFill>
              <a:latin typeface="Calibri"/>
            </a:endParaRP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2018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yılı için </a:t>
            </a: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% 2,5</a:t>
            </a:r>
            <a:endParaRPr lang="tr-TR" altLang="tr-TR" sz="1400" b="1" dirty="0">
              <a:solidFill>
                <a:srgbClr val="0070C0"/>
              </a:solidFill>
              <a:latin typeface="Calibri"/>
            </a:endParaRP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2019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yılı için </a:t>
            </a: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% 2</a:t>
            </a:r>
            <a:endParaRPr lang="tr-TR" altLang="tr-TR" sz="1400" b="1" dirty="0">
              <a:solidFill>
                <a:srgbClr val="0070C0"/>
              </a:solidFill>
              <a:latin typeface="Calibri"/>
            </a:endParaRP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2020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yılı için </a:t>
            </a: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% 2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oranlarında </a:t>
            </a:r>
            <a:endParaRPr lang="tr-TR" altLang="tr-TR" sz="1400" b="1" dirty="0" smtClean="0">
              <a:solidFill>
                <a:srgbClr val="0070C0"/>
              </a:solidFill>
              <a:latin typeface="Calibri"/>
            </a:endParaRPr>
          </a:p>
          <a:p>
            <a:pPr marL="446088" lvl="2" indent="0" algn="just" defTabSz="914400" eaLnBrk="1" hangingPunct="1">
              <a:spcAft>
                <a:spcPts val="200"/>
              </a:spcAft>
              <a:defRPr/>
            </a:pPr>
            <a:r>
              <a:rPr lang="tr-TR" altLang="tr-TR" sz="1400" b="1" dirty="0" smtClean="0">
                <a:solidFill>
                  <a:srgbClr val="0070C0"/>
                </a:solidFill>
                <a:latin typeface="Calibri"/>
              </a:rPr>
              <a:t>katma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değer vergisi artırımı yapacaklar.</a:t>
            </a:r>
          </a:p>
          <a:p>
            <a:pPr marL="771525" lvl="2" indent="0" algn="just" defTabSz="914400" eaLnBrk="1" hangingPunct="1">
              <a:defRPr/>
            </a:pPr>
            <a:endParaRPr lang="tr-TR" altLang="tr-TR" sz="700" b="1" dirty="0">
              <a:solidFill>
                <a:prstClr val="black"/>
              </a:solidFill>
              <a:latin typeface="Calibri"/>
            </a:endParaRPr>
          </a:p>
          <a:p>
            <a:pPr marL="428625" lvl="1" indent="-342900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Artırımın </a:t>
            </a:r>
            <a:r>
              <a:rPr lang="tr-TR" altLang="tr-TR" sz="1400" b="1" dirty="0">
                <a:solidFill>
                  <a:srgbClr val="FF0000"/>
                </a:solidFill>
                <a:latin typeface="Calibri"/>
              </a:rPr>
              <a:t>yıllık</a:t>
            </a:r>
            <a:r>
              <a:rPr lang="tr-TR" altLang="tr-TR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yapılması gereklidir.</a:t>
            </a:r>
          </a:p>
          <a:p>
            <a:pPr marL="85725" lvl="1" algn="just" defTabSz="914400" eaLnBrk="1" hangingPunct="1">
              <a:defRPr/>
            </a:pPr>
            <a:endParaRPr lang="tr-TR" altLang="tr-TR" sz="700" b="1" dirty="0">
              <a:solidFill>
                <a:prstClr val="black"/>
              </a:solidFill>
              <a:latin typeface="Calibri"/>
            </a:endParaRPr>
          </a:p>
          <a:p>
            <a:pPr marL="428625" lvl="1" indent="-342900" algn="just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İlgili yıllarda katma değer vergisi </a:t>
            </a:r>
            <a:r>
              <a:rPr lang="tr-TR" altLang="tr-TR" sz="1400" b="1" dirty="0">
                <a:solidFill>
                  <a:srgbClr val="FF0000"/>
                </a:solidFill>
                <a:latin typeface="Calibri"/>
              </a:rPr>
              <a:t>beyannamesi vermemiş 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mükellefler; </a:t>
            </a: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gelir/kurumlar vergisi açısından matrah artırımında bulunacak </a:t>
            </a:r>
          </a:p>
          <a:p>
            <a:pPr marL="1114425" lvl="2" indent="-342900" algn="just" defTabSz="914400" eaLnBrk="1" hangingPunct="1"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artırılan matrahlar üzerinden % 18 </a:t>
            </a:r>
            <a:r>
              <a:rPr lang="tr-TR" altLang="tr-TR" sz="1600" b="1" dirty="0">
                <a:solidFill>
                  <a:srgbClr val="0070C0"/>
                </a:solidFill>
                <a:latin typeface="Calibri"/>
              </a:rPr>
              <a:t>oranında</a:t>
            </a:r>
            <a:r>
              <a:rPr lang="tr-TR" altLang="tr-TR" sz="1400" b="1" dirty="0">
                <a:solidFill>
                  <a:srgbClr val="0070C0"/>
                </a:solidFill>
                <a:latin typeface="Calibri"/>
              </a:rPr>
              <a:t> katma değer vergisi ödeyerek maddeden yararlanacak.</a:t>
            </a:r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6327924" y="2066364"/>
            <a:ext cx="1743794" cy="1485982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ntique Olive CompactPS" panose="020B0904030504030204" pitchFamily="34" charset="0"/>
              </a:rPr>
              <a:t>+KDV </a:t>
            </a:r>
            <a:endParaRPr lang="tr-TR" sz="3200" dirty="0">
              <a:latin typeface="Antique Olive CompactPS" panose="020B09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35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486803" y="458269"/>
            <a:ext cx="8098031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MATRAH ve VERGİ ARTIRIMINA İLİŞKİN ORTAK HÜKÜMLER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528" y="1556792"/>
            <a:ext cx="8496944" cy="300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Matrah/vergi artırımı üzerinden hesaplanan vergiler, </a:t>
            </a:r>
          </a:p>
          <a:p>
            <a:pPr marL="428625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İlk taksit Eylül/2021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ayından başlamak üzere azami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eşit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taksitte ödenebilecek. </a:t>
            </a:r>
          </a:p>
          <a:p>
            <a:pPr marL="428625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Taksitler Kanunda öngörülen süre ve şekilde ödenmediği takdirde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gecikme zammıyla tahsil edilecek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İncelenmeme ve tarhiyata muhatap olmama imkanından yararlanılmayacak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tr-TR" altLang="tr-TR" sz="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625" marR="0" lvl="0" indent="-3429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Matrah/vergi artırımında bulunan mükellefler hakkında bu Kanundan önce başlanılmış incelemelerin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2/8/2021 tarihine kadar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bitirilmemesi halinde bu işlemlere devam edilmeyecek.</a:t>
            </a:r>
            <a:endParaRPr kumimoji="0" lang="tr-TR" altLang="tr-T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36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88127" y="458269"/>
            <a:ext cx="838090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MATRAH ve VERGİ ARTIRIMINA İLİŞKİN ORTAK HÜKÜMLER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029" y="1011366"/>
            <a:ext cx="8568952" cy="3519080"/>
          </a:xfrm>
        </p:spPr>
        <p:txBody>
          <a:bodyPr>
            <a:noAutofit/>
          </a:bodyPr>
          <a:lstStyle/>
          <a:p>
            <a:pPr marL="85725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altLang="tr-TR" b="1" dirty="0" smtClean="0">
              <a:solidFill>
                <a:srgbClr val="0070C0"/>
              </a:solidFill>
            </a:endParaRPr>
          </a:p>
          <a:p>
            <a:pPr marL="85725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tr-TR" altLang="tr-TR" b="1" dirty="0" smtClean="0">
                <a:solidFill>
                  <a:srgbClr val="0070C0"/>
                </a:solidFill>
              </a:rPr>
              <a:t>Matrah/vergi </a:t>
            </a:r>
            <a:r>
              <a:rPr lang="tr-TR" altLang="tr-TR" b="1" dirty="0">
                <a:solidFill>
                  <a:srgbClr val="0070C0"/>
                </a:solidFill>
              </a:rPr>
              <a:t>artırımdan </a:t>
            </a:r>
            <a:r>
              <a:rPr lang="tr-TR" altLang="tr-TR" b="1" dirty="0" smtClean="0">
                <a:solidFill>
                  <a:srgbClr val="FF0000"/>
                </a:solidFill>
              </a:rPr>
              <a:t>yararlanamayacaklar;</a:t>
            </a:r>
          </a:p>
          <a:p>
            <a:pPr marL="85725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tr-TR" altLang="tr-TR" sz="300" b="1" dirty="0" smtClean="0">
              <a:solidFill>
                <a:srgbClr val="FF0000"/>
              </a:solidFill>
            </a:endParaRPr>
          </a:p>
          <a:p>
            <a:pPr marL="361950" indent="-276225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altLang="tr-TR" sz="800" b="1" dirty="0" smtClean="0">
              <a:solidFill>
                <a:schemeClr val="tx1"/>
              </a:solidFill>
            </a:endParaRPr>
          </a:p>
          <a:p>
            <a:pPr marL="969963" indent="-6111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1600" b="1" dirty="0">
                <a:solidFill>
                  <a:srgbClr val="0070C0"/>
                </a:solidFill>
              </a:rPr>
              <a:t>Defter, kayıt ve belgeleri yok edenler </a:t>
            </a:r>
            <a:endParaRPr lang="tr-TR" altLang="tr-TR" sz="1600" b="1" dirty="0" smtClean="0">
              <a:solidFill>
                <a:srgbClr val="0070C0"/>
              </a:solidFill>
            </a:endParaRPr>
          </a:p>
          <a:p>
            <a:pPr marL="969963" indent="-6111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1600" b="1" dirty="0" smtClean="0">
                <a:solidFill>
                  <a:srgbClr val="0070C0"/>
                </a:solidFill>
              </a:rPr>
              <a:t>Defter </a:t>
            </a:r>
            <a:r>
              <a:rPr lang="tr-TR" altLang="tr-TR" sz="1600" b="1" dirty="0">
                <a:solidFill>
                  <a:srgbClr val="0070C0"/>
                </a:solidFill>
              </a:rPr>
              <a:t>sahifelerini yok ederek yerine başka yapraklar koyanlar veya hiç yaprak koymayanlar </a:t>
            </a:r>
            <a:endParaRPr lang="tr-TR" altLang="tr-TR" sz="1600" b="1" dirty="0" smtClean="0">
              <a:solidFill>
                <a:srgbClr val="0070C0"/>
              </a:solidFill>
            </a:endParaRPr>
          </a:p>
          <a:p>
            <a:pPr marL="969963" indent="-611188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1600" b="1" dirty="0" smtClean="0">
                <a:solidFill>
                  <a:srgbClr val="0070C0"/>
                </a:solidFill>
              </a:rPr>
              <a:t>Belgelerin </a:t>
            </a:r>
            <a:r>
              <a:rPr lang="tr-TR" altLang="tr-TR" sz="1600" b="1" dirty="0">
                <a:solidFill>
                  <a:srgbClr val="0070C0"/>
                </a:solidFill>
              </a:rPr>
              <a:t>asıl veya suretlerini tamamen veya kısmen sahte olarak </a:t>
            </a:r>
            <a:r>
              <a:rPr lang="tr-TR" altLang="tr-TR" sz="1600" b="1" dirty="0" smtClean="0">
                <a:solidFill>
                  <a:srgbClr val="0070C0"/>
                </a:solidFill>
              </a:rPr>
              <a:t>düzenleyenler</a:t>
            </a:r>
          </a:p>
          <a:p>
            <a:pPr marL="969963" indent="-6111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1600" b="1" dirty="0">
                <a:solidFill>
                  <a:srgbClr val="0070C0"/>
                </a:solidFill>
              </a:rPr>
              <a:t>Terör suçundan hüküm giyenler </a:t>
            </a:r>
          </a:p>
          <a:p>
            <a:pPr marL="969963" indent="-6111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6088" algn="l"/>
                <a:tab pos="804863" algn="l"/>
              </a:tabLst>
              <a:defRPr/>
            </a:pPr>
            <a:r>
              <a:rPr lang="tr-TR" altLang="tr-TR" sz="1600" b="1" dirty="0">
                <a:solidFill>
                  <a:srgbClr val="0070C0"/>
                </a:solidFill>
              </a:rPr>
              <a:t>Milli güvenliğe karşı işlenen suçlar nedeniyle haklarında soruşturma ve kovuşturmalar kapsamında vergi </a:t>
            </a:r>
            <a:r>
              <a:rPr lang="tr-TR" altLang="tr-TR" sz="1600" b="1" dirty="0" smtClean="0">
                <a:solidFill>
                  <a:srgbClr val="0070C0"/>
                </a:solidFill>
              </a:rPr>
              <a:t>incelemesi yapılması, terörün </a:t>
            </a:r>
            <a:r>
              <a:rPr lang="tr-TR" altLang="tr-TR" sz="1600" b="1" dirty="0">
                <a:solidFill>
                  <a:srgbClr val="0070C0"/>
                </a:solidFill>
              </a:rPr>
              <a:t>finansmanı suçu veya aklama suçu kapsamında inceleme ve araştırma yapılması talep </a:t>
            </a:r>
            <a:r>
              <a:rPr lang="tr-TR" altLang="tr-TR" sz="1600" b="1" dirty="0" smtClean="0">
                <a:solidFill>
                  <a:srgbClr val="0070C0"/>
                </a:solidFill>
              </a:rPr>
              <a:t>edilenler</a:t>
            </a:r>
            <a:endParaRPr lang="tr-TR" altLang="tr-TR" sz="1600" b="1" dirty="0">
              <a:solidFill>
                <a:srgbClr val="0070C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37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91886" y="458269"/>
            <a:ext cx="8377144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MATRAH ve VERGİ ARTIRIMINA İLİŞKİN ORTAK HÜKÜMLER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8070" y="1151781"/>
            <a:ext cx="8640960" cy="3432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893763" algn="l"/>
              </a:tabLst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9/6/2021 tarihi itibarıyla haklarında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893763" algn="l"/>
              </a:tabLst>
              <a:defRPr/>
            </a:pPr>
            <a:r>
              <a:rPr kumimoji="0" lang="tr-TR" altLang="tr-TR" sz="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969963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893763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Defter, kayıt ve belgeleri yok etme</a:t>
            </a:r>
          </a:p>
          <a:p>
            <a:pPr marL="969963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893763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Defter sahifelerini yok ederek yerine başka yapraklar koyma veya hiç yaprak koymama</a:t>
            </a:r>
          </a:p>
          <a:p>
            <a:pPr marL="969963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893763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Belgelerin asıl veya suretlerini tamamen veya kısmen sahte olarak düzenleme</a:t>
            </a: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893763" algn="l"/>
              </a:tabLst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fiillerinden hareketle vergi incelemesi devam edenlerin, diğer mükellefler gibi,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Kanunda belirtilen süre ve öngörülen şekilde matrah veya vergi artırımında bulunmaları durumunda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söz konusu vergi incelemesi tamamlanana kadar bu artırımlara ilişkin tahakkuk işlemleri bekletilecek.</a:t>
            </a: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Söz konusu inceleme neticesinde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fiillerin varlığı tespit edilmezse,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mükellefler bu durumdan haberdar edilecek ve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artırıma istinaden hesaplanan vergileri ödemeleri durumunda matrah ve vergi artırımı hükümlerinden yararlanılabilecek.</a:t>
            </a:r>
            <a:endParaRPr kumimoji="0" lang="tr-TR" altLang="tr-T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Çapraz Köşesi Kesik Dikdörtgen 2"/>
          <p:cNvSpPr/>
          <p:nvPr/>
        </p:nvSpPr>
        <p:spPr>
          <a:xfrm>
            <a:off x="629055" y="1878720"/>
            <a:ext cx="8281190" cy="164917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38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96030" y="458269"/>
            <a:ext cx="8614214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İŞLETMEDE BULUNDUĞU HALDE KAYITLARDA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ALMAYAN KIYMETLER - 1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5518" y="2047421"/>
            <a:ext cx="8064896" cy="1372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54380" marR="0" lvl="1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Makine, teçhizat, demirbaş ve </a:t>
            </a:r>
            <a:r>
              <a:rPr kumimoji="0" lang="tr-TR" altLang="tr-T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emtiaların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rayiç bedeli üzerinden tabi olduğu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KDV oranlarının yarısı oranında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411480" marR="0" lvl="1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Teslimleri KDV’den istisna bulunan basılı kitap ve süreli yayınların rayiç bedeli üzerinden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%4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oranında</a:t>
            </a:r>
          </a:p>
          <a:p>
            <a:pPr marL="411480" marR="0" lvl="1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2581" y="1153568"/>
            <a:ext cx="8140431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defTabSz="914400">
              <a:lnSpc>
                <a:spcPct val="80000"/>
              </a:lnSpc>
              <a:spcBef>
                <a:spcPct val="20000"/>
              </a:spcBef>
              <a:buClr>
                <a:sysClr val="windowText" lastClr="000000"/>
              </a:buClr>
              <a:buFont typeface="Wingdings" pitchFamily="2" charset="2"/>
              <a:buChar char="Ø"/>
              <a:defRPr/>
            </a:pPr>
            <a:r>
              <a:rPr lang="tr-TR" altLang="tr-TR" sz="1800" b="1" dirty="0">
                <a:solidFill>
                  <a:srgbClr val="0070C0"/>
                </a:solidFill>
              </a:rPr>
              <a:t>Kayıtlarda yer almayan </a:t>
            </a:r>
            <a:r>
              <a:rPr lang="tr-TR" altLang="tr-TR" sz="1800" b="1" dirty="0">
                <a:solidFill>
                  <a:srgbClr val="FF0000"/>
                </a:solidFill>
              </a:rPr>
              <a:t>emtia, makine, teçhizat ve demirbaşların </a:t>
            </a:r>
            <a:r>
              <a:rPr lang="tr-TR" altLang="tr-TR" sz="1800" b="1" dirty="0">
                <a:solidFill>
                  <a:srgbClr val="0070C0"/>
                </a:solidFill>
              </a:rPr>
              <a:t>deftere kaydına imkan vermektedir. Bu kıymetler için envanter listesi hazırlanır.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60443" y="3662085"/>
            <a:ext cx="7908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1800" b="1" dirty="0" smtClean="0">
                <a:solidFill>
                  <a:srgbClr val="0070C0"/>
                </a:solidFill>
              </a:rPr>
              <a:t>KDV </a:t>
            </a:r>
            <a:r>
              <a:rPr lang="tr-TR" altLang="tr-TR" sz="1800" b="1" dirty="0">
                <a:solidFill>
                  <a:srgbClr val="0070C0"/>
                </a:solidFill>
              </a:rPr>
              <a:t>hesaplanır ve Tebliğ ekinde yer alan 2 No.lu KDV beyannamesi ile </a:t>
            </a:r>
            <a:r>
              <a:rPr lang="tr-TR" sz="1800" b="1" dirty="0">
                <a:solidFill>
                  <a:srgbClr val="FF0000"/>
                </a:solidFill>
              </a:rPr>
              <a:t>31/8/2021</a:t>
            </a:r>
            <a:r>
              <a:rPr lang="tr-TR" sz="1800" b="1" dirty="0">
                <a:solidFill>
                  <a:srgbClr val="0070C0"/>
                </a:solidFill>
              </a:rPr>
              <a:t> tarihine kadar KDV yönünden bağlı olunan vergi dairelerine beyan edilir ve aynı süre içinde ödenir.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262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 animBg="1"/>
      <p:bldP spid="11" grpId="0" animBg="1"/>
      <p:bldP spid="2" grpId="0"/>
      <p:bldP spid="15" grpId="0"/>
      <p:bldP spid="9" grpId="0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39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64385" y="458269"/>
            <a:ext cx="8404645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İŞLETMEDE BULUNDUĞU HALDE KAYITLARDA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ALMAYAN KIYMETLER - 2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057875"/>
            <a:ext cx="8064896" cy="3665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105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Sadece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emtia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(basılı kitap ve süreli yayınlar dahil) üzerinden ödenen vergi indirim konusu yapılabilir.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Makine, teçhizat ve demirbaş için ödenen vergi indirim konusu yapılamaz.</a:t>
            </a: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Beyan edilen kıymetler için KDV Kanunu uyarınca sorumluluk uygulaması yapılmaz. </a:t>
            </a: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Beyan edilen kıymetlerin satış bedeli bunların deftere kaydedilen bedelinden düşük olamaz.</a:t>
            </a: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KDV beyannamelerini elektronik ortamda vermek zorunda olanlar, söz konusu beyannameyi ve envanter listesini de elektronik ortamda verirler.</a:t>
            </a:r>
            <a:endParaRPr kumimoji="0" lang="tr-TR" altLang="tr-T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ALACAKLI İDARELER</a:t>
            </a:r>
          </a:p>
        </p:txBody>
      </p:sp>
      <p:pic>
        <p:nvPicPr>
          <p:cNvPr id="28" name="Picture 7" descr="http://www.sgkhizmetdokumu.mobi/wp-content/uploads/2013/05/sgklogo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519611" y="3613027"/>
            <a:ext cx="1042848" cy="10062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2" y="1171254"/>
            <a:ext cx="1025966" cy="1025966"/>
          </a:xfrm>
          <a:prstGeom prst="rect">
            <a:avLst/>
          </a:prstGeom>
        </p:spPr>
      </p:pic>
      <p:pic>
        <p:nvPicPr>
          <p:cNvPr id="29" name="Picture 3" descr="C:\Users\Başkan\Desktop\1348466602.pn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1536459" y="1177537"/>
            <a:ext cx="1026000" cy="102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6" y="3593250"/>
            <a:ext cx="1026000" cy="10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97" y="2405646"/>
            <a:ext cx="1056061" cy="10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6" y="2406979"/>
            <a:ext cx="1026000" cy="1026000"/>
          </a:xfrm>
          <a:prstGeom prst="rect">
            <a:avLst/>
          </a:prstGeom>
        </p:spPr>
      </p:pic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6330" y="992420"/>
            <a:ext cx="4596773" cy="378516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sz="1400" b="1" dirty="0" smtClean="0">
              <a:solidFill>
                <a:srgbClr val="FF0000"/>
              </a:solidFill>
            </a:endParaRP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rgbClr val="0070C0"/>
                </a:solidFill>
              </a:rPr>
              <a:t>Hazine ve Maliye Bakanlığına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rgbClr val="0070C0"/>
                </a:solidFill>
              </a:rPr>
              <a:t>Ticaret Bakanlığına (Gümrük)</a:t>
            </a:r>
          </a:p>
          <a:p>
            <a:pPr marL="697230" lvl="1" indent="-28575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>
                <a:solidFill>
                  <a:srgbClr val="0070C0"/>
                </a:solidFill>
              </a:rPr>
              <a:t>Çevre ve Şehircilik Bakanlığına (Milli Emlak</a:t>
            </a:r>
            <a:r>
              <a:rPr lang="tr-TR" sz="1400" b="1" dirty="0" smtClean="0">
                <a:solidFill>
                  <a:srgbClr val="0070C0"/>
                </a:solidFill>
              </a:rPr>
              <a:t>)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rgbClr val="0070C0"/>
                </a:solidFill>
              </a:rPr>
              <a:t>Sosyal Güvenlik Kurumuna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rgbClr val="0070C0"/>
                </a:solidFill>
              </a:rPr>
              <a:t>İl Özel İdarelerine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rgbClr val="0070C0"/>
                </a:solidFill>
              </a:rPr>
              <a:t>Belediyelere</a:t>
            </a:r>
          </a:p>
          <a:p>
            <a:pPr marL="697230" lvl="1" indent="-28575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err="1" smtClean="0">
                <a:solidFill>
                  <a:srgbClr val="0070C0"/>
                </a:solidFill>
              </a:rPr>
              <a:t>YİKOB’lara</a:t>
            </a:r>
            <a:r>
              <a:rPr lang="tr-TR" sz="1400" b="1" dirty="0" smtClean="0">
                <a:solidFill>
                  <a:srgbClr val="0070C0"/>
                </a:solidFill>
              </a:rPr>
              <a:t> </a:t>
            </a:r>
            <a:endParaRPr lang="tr-TR" sz="1400" b="1" dirty="0">
              <a:solidFill>
                <a:srgbClr val="0070C0"/>
              </a:solidFill>
            </a:endParaRPr>
          </a:p>
          <a:p>
            <a:pPr marL="742950" lvl="1" indent="-28575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700" b="1" dirty="0" smtClean="0">
              <a:solidFill>
                <a:schemeClr val="tx1"/>
              </a:solidFill>
            </a:endParaRP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chemeClr val="tx1"/>
                </a:solidFill>
              </a:rPr>
              <a:t>TOBB</a:t>
            </a:r>
            <a:r>
              <a:rPr lang="tr-TR" sz="1400" b="1" dirty="0">
                <a:solidFill>
                  <a:schemeClr val="tx1"/>
                </a:solidFill>
              </a:rPr>
              <a:t>, </a:t>
            </a:r>
            <a:r>
              <a:rPr lang="tr-TR" sz="1400" b="1" dirty="0" smtClean="0">
                <a:solidFill>
                  <a:schemeClr val="tx1"/>
                </a:solidFill>
              </a:rPr>
              <a:t>TESK, </a:t>
            </a:r>
            <a:r>
              <a:rPr lang="tr-TR" sz="1400" b="1" dirty="0">
                <a:solidFill>
                  <a:schemeClr val="tx1"/>
                </a:solidFill>
              </a:rPr>
              <a:t>TÜRMOB</a:t>
            </a:r>
          </a:p>
          <a:p>
            <a:pPr marL="697230" lvl="1" indent="-285750" algn="just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chemeClr val="tx1"/>
                </a:solidFill>
              </a:rPr>
              <a:t>Türkiye Barolar 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>
                <a:solidFill>
                  <a:schemeClr val="tx1"/>
                </a:solidFill>
              </a:rPr>
              <a:t>Türk Mühendis ve Mimar Odaları </a:t>
            </a:r>
            <a:r>
              <a:rPr lang="tr-TR" sz="1400" b="1" dirty="0" smtClean="0">
                <a:solidFill>
                  <a:schemeClr val="tx1"/>
                </a:solidFill>
              </a:rPr>
              <a:t>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 smtClean="0">
                <a:solidFill>
                  <a:schemeClr val="tx1"/>
                </a:solidFill>
              </a:rPr>
              <a:t>Türk Tabipler 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>
                <a:solidFill>
                  <a:schemeClr val="tx1"/>
                </a:solidFill>
              </a:rPr>
              <a:t>Türk Diş Hekimleri </a:t>
            </a:r>
            <a:r>
              <a:rPr lang="tr-TR" sz="1400" b="1" dirty="0" smtClean="0">
                <a:solidFill>
                  <a:schemeClr val="tx1"/>
                </a:solidFill>
              </a:rPr>
              <a:t>Birliğine</a:t>
            </a:r>
          </a:p>
          <a:p>
            <a:pPr marL="69723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sz="1400" b="1" dirty="0">
                <a:solidFill>
                  <a:schemeClr val="tx1"/>
                </a:solidFill>
              </a:rPr>
              <a:t>Türk </a:t>
            </a:r>
            <a:r>
              <a:rPr lang="tr-TR" sz="1400" b="1" dirty="0" smtClean="0">
                <a:solidFill>
                  <a:schemeClr val="tx1"/>
                </a:solidFill>
              </a:rPr>
              <a:t>Veteriner Hekimleri Birliğine</a:t>
            </a:r>
            <a:endParaRPr lang="tr-TR" sz="1400" b="1" dirty="0">
              <a:solidFill>
                <a:schemeClr val="tx1"/>
              </a:solidFill>
            </a:endParaRPr>
          </a:p>
          <a:p>
            <a:pPr marL="457200" lvl="1" indent="0" algn="just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tr-TR" sz="1400" b="1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7445626" y="2521223"/>
            <a:ext cx="1656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/>
              <a:t>O</a:t>
            </a:r>
            <a:r>
              <a:rPr lang="tr-TR" sz="1100" b="1" dirty="0" smtClean="0"/>
              <a:t>lan Borçlar</a:t>
            </a:r>
          </a:p>
          <a:p>
            <a:r>
              <a:rPr lang="tr-TR" sz="1100" b="1" dirty="0" smtClean="0"/>
              <a:t>Kanun Kapsamında</a:t>
            </a:r>
          </a:p>
          <a:p>
            <a:r>
              <a:rPr lang="tr-TR" sz="1100" b="1" dirty="0" smtClean="0"/>
              <a:t>Yapılandırılacak</a:t>
            </a:r>
            <a:endParaRPr lang="tr-TR" sz="1100" dirty="0"/>
          </a:p>
        </p:txBody>
      </p:sp>
      <p:sp>
        <p:nvSpPr>
          <p:cNvPr id="19" name="Sağ Ayraç 18"/>
          <p:cNvSpPr/>
          <p:nvPr/>
        </p:nvSpPr>
        <p:spPr>
          <a:xfrm>
            <a:off x="6757585" y="1163964"/>
            <a:ext cx="415304" cy="338211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100"/>
          </a:p>
        </p:txBody>
      </p:sp>
      <p:sp>
        <p:nvSpPr>
          <p:cNvPr id="21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15" grpId="0"/>
      <p:bldP spid="17" grpId="0" uiExpand="1" build="p"/>
      <p:bldP spid="18" grpId="0"/>
      <p:bldP spid="19" grpId="0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40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26882" y="458269"/>
            <a:ext cx="8758990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KAYITLARDA YER ALDIĞI HALDE İŞLETMEDE </a:t>
            </a:r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BULUNMAYAN EMTİA</a:t>
            </a:r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MAKİNE, TEÇHİZAT VE DEMİRBAŞLAR</a:t>
            </a:r>
            <a:endParaRPr lang="sv-SE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124744"/>
            <a:ext cx="8147248" cy="365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marR="0" lvl="0" indent="-3603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Mükellefler, kayıtlarında yer aldığı halde </a:t>
            </a:r>
            <a:r>
              <a:rPr kumimoji="0" lang="tr-TR" altLang="tr-TR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işletmede mevcut olmayan;</a:t>
            </a:r>
          </a:p>
          <a:p>
            <a:pPr marL="85725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85825" marR="0" lvl="1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emtia, makine, teçhizat ve demirbaşlarını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885825" marR="0" lvl="1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fatura düzenlemek ve her türlü vergisel yükümlülüklerini yerine    getirmek suretiyle</a:t>
            </a:r>
          </a:p>
          <a:p>
            <a:pPr marL="542925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kayıtlarını düzeltebilir.</a:t>
            </a:r>
          </a:p>
          <a:p>
            <a:pPr marL="542925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6088" marR="0" lvl="0" indent="-3603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Kanuna göre tespit edilen bedeller üzerinden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kıymetin tabi olduğu oranda KDV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hesaplanır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 1 No.lu KDV beyannamesinde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açılan bölümde beyan edilir. Bu beyana ilişkin ödenecek KDV tutarı çıkması halinde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peşin veya 3 taksitte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ödenir.</a:t>
            </a:r>
          </a:p>
          <a:p>
            <a:pPr marL="85725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6088" marR="0" lvl="0" indent="-3603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Hasılat esaslı vergilendirme usulüne tabi mükelleflerce,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kapsamdaki makine, teçhizat ve demirbaşlar için tespit edilecek KDV dâhil hasılata %1,5 oranı uygulanarak ödenecek KDV tutarı belirlenir.</a:t>
            </a:r>
          </a:p>
          <a:p>
            <a:pPr marL="85725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6088" marR="0" lvl="0" indent="-3603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Kayıtlardan çıkarılan emtia, makine, teçhizat ve demirbaşlarla ilgili geçmişe yönelik tarhiyat yapılmayacak,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ceza ve faiz uygulanmayacaktır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tr-TR" altLang="tr-T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41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26882" y="458269"/>
            <a:ext cx="8758990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KAYITLARDA YER ALDIĞI HALDE İŞLETMEDE </a:t>
            </a:r>
            <a:r>
              <a:rPr lang="tr-TR" sz="1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BULUNMAYAN KASA </a:t>
            </a:r>
            <a:r>
              <a:rPr lang="tr-TR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MEVCUDU VE ORTAKLARDAN ALACAKLAR</a:t>
            </a:r>
            <a:endParaRPr lang="sv-SE" sz="1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96029" y="1065506"/>
            <a:ext cx="8640960" cy="3737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Bilanço esasına tabi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kurumlar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vergisi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mükelleflerine,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işletmede bulunmayan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kasa mevcudu ve 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ortaklardan alacakları ile 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bunlarla ilgili diğer hesaplarda yer alan işlemlerini </a:t>
            </a:r>
          </a:p>
          <a:p>
            <a:pPr marL="658368" marR="0" lvl="1" indent="-246888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tr-TR" altLang="tr-TR" sz="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538" marR="0" lvl="0" indent="249238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gerçek duruma uygun hale getirmelerine imkan veriliyor.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 kapsamda;</a:t>
            </a:r>
          </a:p>
          <a:p>
            <a:pPr marL="719138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31/12/2020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tarihli bilanço esas alınacak</a:t>
            </a:r>
          </a:p>
          <a:p>
            <a:pPr marL="719138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Beyanda bulunulacak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 beyan edilen tutarlar</a:t>
            </a:r>
          </a:p>
          <a:p>
            <a:pPr marL="371475" marR="0" lvl="0" indent="346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üzerinden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3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oranında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vergi ödenecek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tr-TR" altLang="tr-TR" sz="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437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Ödenen vergiler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gelir veya kurumlar vergisinden</a:t>
            </a:r>
          </a:p>
          <a:p>
            <a:pPr marL="371475" marR="0" lvl="0" indent="346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mahsup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edilmeyecek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1437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Beyan edilen tutarlar ve ödenen vergiler</a:t>
            </a:r>
          </a:p>
          <a:p>
            <a:pPr marL="371475" marR="0" lvl="0" indent="3460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gider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olarak dikkate alınmayacak.</a:t>
            </a:r>
          </a:p>
          <a:p>
            <a:pPr marL="71437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Beyan edilen tutarlar için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tarhiyat yapılmayacak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tr-TR" altLang="tr-TR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510054"/>
            <a:ext cx="1905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42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26882" y="458269"/>
            <a:ext cx="8758990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KANUNDAN YARARLANMA ŞARTLARI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rapezoid 32">
            <a:extLst>
              <a:ext uri="{FF2B5EF4-FFF2-40B4-BE49-F238E27FC236}">
                <a16:creationId xmlns="" xmlns:a16="http://schemas.microsoft.com/office/drawing/2014/main" id="{BD55B562-1C4B-45E0-8F96-6B3412A3EC1C}"/>
              </a:ext>
            </a:extLst>
          </p:cNvPr>
          <p:cNvSpPr/>
          <p:nvPr/>
        </p:nvSpPr>
        <p:spPr>
          <a:xfrm rot="16200000">
            <a:off x="3586121" y="482094"/>
            <a:ext cx="2410269" cy="4690100"/>
          </a:xfrm>
          <a:prstGeom prst="trapezoid">
            <a:avLst>
              <a:gd name="adj" fmla="val 2736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3" name="Rectangle: Rounded Corners 110">
            <a:extLst>
              <a:ext uri="{FF2B5EF4-FFF2-40B4-BE49-F238E27FC236}">
                <a16:creationId xmlns="" xmlns:a16="http://schemas.microsoft.com/office/drawing/2014/main" id="{6502C1B9-AA0D-4651-A522-2E43593BA560}"/>
              </a:ext>
            </a:extLst>
          </p:cNvPr>
          <p:cNvSpPr/>
          <p:nvPr/>
        </p:nvSpPr>
        <p:spPr>
          <a:xfrm>
            <a:off x="2291225" y="2104828"/>
            <a:ext cx="1433172" cy="1433172"/>
          </a:xfrm>
          <a:prstGeom prst="roundRect">
            <a:avLst>
              <a:gd name="adj" fmla="val 29096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Rectangle: Rounded Corners 111">
            <a:extLst>
              <a:ext uri="{FF2B5EF4-FFF2-40B4-BE49-F238E27FC236}">
                <a16:creationId xmlns="" xmlns:a16="http://schemas.microsoft.com/office/drawing/2014/main" id="{F383B400-4BFE-47C4-8492-19B977FABD30}"/>
              </a:ext>
            </a:extLst>
          </p:cNvPr>
          <p:cNvSpPr/>
          <p:nvPr/>
        </p:nvSpPr>
        <p:spPr>
          <a:xfrm>
            <a:off x="2373452" y="2185620"/>
            <a:ext cx="1271589" cy="1271588"/>
          </a:xfrm>
          <a:prstGeom prst="roundRect">
            <a:avLst>
              <a:gd name="adj" fmla="val 27515"/>
            </a:avLst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45" name="Rectangle: Rounded Corners 112">
            <a:extLst>
              <a:ext uri="{FF2B5EF4-FFF2-40B4-BE49-F238E27FC236}">
                <a16:creationId xmlns="" xmlns:a16="http://schemas.microsoft.com/office/drawing/2014/main" id="{9D5755EE-5A7E-4FF0-802A-27FF34923E2C}"/>
              </a:ext>
            </a:extLst>
          </p:cNvPr>
          <p:cNvSpPr/>
          <p:nvPr/>
        </p:nvSpPr>
        <p:spPr>
          <a:xfrm>
            <a:off x="6410702" y="1610549"/>
            <a:ext cx="2421729" cy="2421729"/>
          </a:xfrm>
          <a:prstGeom prst="roundRect">
            <a:avLst>
              <a:gd name="adj" fmla="val 2909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6" name="Rectangle: Rounded Corners 113">
            <a:extLst>
              <a:ext uri="{FF2B5EF4-FFF2-40B4-BE49-F238E27FC236}">
                <a16:creationId xmlns="" xmlns:a16="http://schemas.microsoft.com/office/drawing/2014/main" id="{91CE25EA-7C93-41FB-84A1-AE31F6DE1B50}"/>
              </a:ext>
            </a:extLst>
          </p:cNvPr>
          <p:cNvSpPr/>
          <p:nvPr/>
        </p:nvSpPr>
        <p:spPr>
          <a:xfrm>
            <a:off x="6492854" y="1692739"/>
            <a:ext cx="2257351" cy="2257349"/>
          </a:xfrm>
          <a:prstGeom prst="roundRect">
            <a:avLst>
              <a:gd name="adj" fmla="val 27515"/>
            </a:avLst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47" name="Rectangle: Rounded Corners 114">
            <a:extLst>
              <a:ext uri="{FF2B5EF4-FFF2-40B4-BE49-F238E27FC236}">
                <a16:creationId xmlns="" xmlns:a16="http://schemas.microsoft.com/office/drawing/2014/main" id="{B2ED55BE-358B-4597-91B3-5548D13FBCBE}"/>
              </a:ext>
            </a:extLst>
          </p:cNvPr>
          <p:cNvSpPr/>
          <p:nvPr/>
        </p:nvSpPr>
        <p:spPr>
          <a:xfrm>
            <a:off x="4118532" y="1872397"/>
            <a:ext cx="1898035" cy="1898035"/>
          </a:xfrm>
          <a:prstGeom prst="roundRect">
            <a:avLst>
              <a:gd name="adj" fmla="val 29096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Rectangle: Rounded Corners 115">
            <a:extLst>
              <a:ext uri="{FF2B5EF4-FFF2-40B4-BE49-F238E27FC236}">
                <a16:creationId xmlns="" xmlns:a16="http://schemas.microsoft.com/office/drawing/2014/main" id="{C7A54118-8054-49CE-A5EB-C61EA850F9F9}"/>
              </a:ext>
            </a:extLst>
          </p:cNvPr>
          <p:cNvSpPr/>
          <p:nvPr/>
        </p:nvSpPr>
        <p:spPr>
          <a:xfrm>
            <a:off x="4201141" y="1954815"/>
            <a:ext cx="1733200" cy="1733198"/>
          </a:xfrm>
          <a:prstGeom prst="roundRect">
            <a:avLst>
              <a:gd name="adj" fmla="val 27515"/>
            </a:avLst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49" name="TextBox 117">
            <a:extLst>
              <a:ext uri="{FF2B5EF4-FFF2-40B4-BE49-F238E27FC236}">
                <a16:creationId xmlns="" xmlns:a16="http://schemas.microsoft.com/office/drawing/2014/main" id="{07743403-9490-4475-BD58-86C714B1BE26}"/>
              </a:ext>
            </a:extLst>
          </p:cNvPr>
          <p:cNvSpPr txBox="1"/>
          <p:nvPr/>
        </p:nvSpPr>
        <p:spPr>
          <a:xfrm>
            <a:off x="6725273" y="2143857"/>
            <a:ext cx="1787166" cy="138499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tr-TR" sz="2100" b="1" noProof="1"/>
              <a:t>Ödemelerin </a:t>
            </a:r>
            <a:r>
              <a:rPr lang="tr-TR" sz="2100" b="1" noProof="1" smtClean="0"/>
              <a:t>Süresinde Yapılması</a:t>
            </a:r>
            <a:br>
              <a:rPr lang="tr-TR" sz="2100" b="1" noProof="1" smtClean="0"/>
            </a:br>
            <a:r>
              <a:rPr lang="tr-TR" sz="2100" b="1" noProof="1" smtClean="0">
                <a:solidFill>
                  <a:srgbClr val="FF0000"/>
                </a:solidFill>
              </a:rPr>
              <a:t>ŞART</a:t>
            </a:r>
            <a:endParaRPr lang="tr-TR" sz="2100" b="1" noProof="1">
              <a:solidFill>
                <a:srgbClr val="FF0000"/>
              </a:solidFill>
            </a:endParaRPr>
          </a:p>
        </p:txBody>
      </p:sp>
      <p:sp>
        <p:nvSpPr>
          <p:cNvPr id="50" name="TextBox 120">
            <a:extLst>
              <a:ext uri="{FF2B5EF4-FFF2-40B4-BE49-F238E27FC236}">
                <a16:creationId xmlns="" xmlns:a16="http://schemas.microsoft.com/office/drawing/2014/main" id="{04D825CF-6FFA-4487-A5BE-87365C4280D0}"/>
              </a:ext>
            </a:extLst>
          </p:cNvPr>
          <p:cNvSpPr txBox="1"/>
          <p:nvPr/>
        </p:nvSpPr>
        <p:spPr>
          <a:xfrm>
            <a:off x="4295021" y="2284004"/>
            <a:ext cx="1545057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tr-TR" sz="1800" b="1" noProof="1"/>
              <a:t>Açılan </a:t>
            </a:r>
            <a:r>
              <a:rPr lang="tr-TR" sz="1800" b="1" noProof="1" smtClean="0"/>
              <a:t>Davalardan Vazgeçilmesi</a:t>
            </a:r>
            <a:endParaRPr lang="tr-TR" sz="1800" b="1" noProof="1"/>
          </a:p>
        </p:txBody>
      </p:sp>
      <p:sp>
        <p:nvSpPr>
          <p:cNvPr id="51" name="TextBox 123">
            <a:extLst>
              <a:ext uri="{FF2B5EF4-FFF2-40B4-BE49-F238E27FC236}">
                <a16:creationId xmlns="" xmlns:a16="http://schemas.microsoft.com/office/drawing/2014/main" id="{C875F1AE-374C-4049-9645-2B2B8E0E4D57}"/>
              </a:ext>
            </a:extLst>
          </p:cNvPr>
          <p:cNvSpPr txBox="1"/>
          <p:nvPr/>
        </p:nvSpPr>
        <p:spPr>
          <a:xfrm>
            <a:off x="2436032" y="2502626"/>
            <a:ext cx="1123589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tr-TR" sz="1400" b="1" noProof="1"/>
              <a:t>Başvuruda B</a:t>
            </a:r>
            <a:r>
              <a:rPr lang="tr-TR" sz="1400" b="1" noProof="1" smtClean="0"/>
              <a:t>ulunulması</a:t>
            </a:r>
            <a:endParaRPr lang="tr-TR" sz="1400" b="1" noProof="1"/>
          </a:p>
        </p:txBody>
      </p:sp>
      <p:pic>
        <p:nvPicPr>
          <p:cNvPr id="55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47051" r="76713" b="43381"/>
          <a:stretch/>
        </p:blipFill>
        <p:spPr bwMode="auto">
          <a:xfrm>
            <a:off x="498099" y="2386523"/>
            <a:ext cx="1516470" cy="82081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573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43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26882" y="458269"/>
            <a:ext cx="8758990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 TÜRLERİ 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:\Users\Kutluay\Desktop\205-2052555_logo-document-png-converte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85" y="1710238"/>
            <a:ext cx="1626898" cy="17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300564" y="1350198"/>
            <a:ext cx="3024336" cy="720080"/>
          </a:xfrm>
          <a:prstGeom prst="roundRect">
            <a:avLst/>
          </a:prstGeom>
          <a:solidFill>
            <a:srgbClr val="758085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914400"/>
            <a:r>
              <a:rPr lang="tr-TR" sz="1800" b="1" dirty="0">
                <a:solidFill>
                  <a:schemeClr val="bg1"/>
                </a:solidFill>
              </a:rPr>
              <a:t>Başvurular,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5692814" y="1350198"/>
            <a:ext cx="3024336" cy="720080"/>
          </a:xfrm>
          <a:prstGeom prst="roundRect">
            <a:avLst/>
          </a:prstGeom>
          <a:solidFill>
            <a:srgbClr val="758085"/>
          </a:solidFill>
          <a:ln w="508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400"/>
            <a:r>
              <a:rPr lang="tr-TR" sz="1800" b="1" dirty="0">
                <a:solidFill>
                  <a:schemeClr val="bg1"/>
                </a:solidFill>
              </a:rPr>
              <a:t>Ödemeler,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1455" y="2531934"/>
            <a:ext cx="3363819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380" marR="0" lvl="1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 AĞUSTOS </a:t>
            </a:r>
            <a:r>
              <a:rPr kumimoji="0" lang="tr-TR" alt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2021</a:t>
            </a:r>
            <a:endParaRPr lang="tr-TR" altLang="tr-TR" sz="1800" b="1" kern="0" dirty="0">
              <a:solidFill>
                <a:srgbClr val="0070C0"/>
              </a:solidFill>
            </a:endParaRPr>
          </a:p>
          <a:p>
            <a:pPr marL="411480" marR="0" lvl="1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SzTx/>
              <a:tabLst/>
              <a:defRPr/>
            </a:pPr>
            <a:r>
              <a:rPr kumimoji="0" lang="tr-TR" alt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tarihine </a:t>
            </a:r>
            <a:r>
              <a:rPr kumimoji="0" lang="tr-TR" alt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kadar </a:t>
            </a:r>
            <a:r>
              <a:rPr kumimoji="0" lang="tr-TR" altLang="tr-TR" sz="1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ilgili idareye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42172" y="2355278"/>
            <a:ext cx="386836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438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Hazine ve Maliye Bakanlığı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Ticaret (Gümrük)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Bakanlığı,</a:t>
            </a:r>
            <a:r>
              <a:rPr kumimoji="0" lang="tr-TR" altLang="tr-TR" sz="1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il 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özel idareleri, belediyeler ve </a:t>
            </a:r>
            <a:r>
              <a:rPr kumimoji="0" lang="tr-TR" altLang="tr-T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YİKOB’lar</a:t>
            </a:r>
            <a:r>
              <a:rPr lang="tr-TR" altLang="tr-TR" sz="1400" b="1" kern="0" dirty="0">
                <a:solidFill>
                  <a:srgbClr val="0070C0"/>
                </a:solidFill>
              </a:rPr>
              <a:t> </a:t>
            </a: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için</a:t>
            </a:r>
            <a:b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</a:br>
            <a:r>
              <a:rPr kumimoji="0" lang="tr-TR" altLang="tr-T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 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EYLÜL 2021</a:t>
            </a:r>
          </a:p>
          <a:p>
            <a:pPr marL="754380" marR="0" lvl="1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tr-TR" altLang="tr-TR" sz="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754380" marR="0" lvl="1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tr-TR" altLang="tr-TR" sz="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754380" marR="0" lvl="1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SGK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için (31 Ekim 2021 Pazara rastladığından) 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 KASIM 2021</a:t>
            </a:r>
          </a:p>
          <a:p>
            <a:pPr marL="754380" marR="0" lvl="1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tr-TR" altLang="tr-TR" sz="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754380" marR="0" lvl="1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Peşin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ödeme - 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taksitle</a:t>
            </a: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ödeme seçeneği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70" y="3515279"/>
            <a:ext cx="1107923" cy="702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29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3" grpId="0" animBg="1"/>
      <p:bldP spid="20" grpId="0" animBg="1"/>
      <p:bldP spid="3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44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TAKSİTLİ ÖDEMELER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xmlns="" id="{B81B22D4-A610-4B72-B82F-E3FCDEE59E6E}"/>
              </a:ext>
            </a:extLst>
          </p:cNvPr>
          <p:cNvSpPr/>
          <p:nvPr/>
        </p:nvSpPr>
        <p:spPr bwMode="auto">
          <a:xfrm>
            <a:off x="2321646" y="3530339"/>
            <a:ext cx="1073303" cy="1025525"/>
          </a:xfrm>
          <a:prstGeom prst="rect">
            <a:avLst/>
          </a:prstGeom>
          <a:solidFill>
            <a:schemeClr val="tx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xmlns="" id="{AEA325AB-93A5-40C8-8F6D-77DB622FED63}"/>
              </a:ext>
            </a:extLst>
          </p:cNvPr>
          <p:cNvSpPr/>
          <p:nvPr/>
        </p:nvSpPr>
        <p:spPr bwMode="auto">
          <a:xfrm>
            <a:off x="3081546" y="2920350"/>
            <a:ext cx="1073303" cy="1025525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xmlns="" id="{0A1E1A1A-19CE-4480-9074-2E5E9EED8F7F}"/>
              </a:ext>
            </a:extLst>
          </p:cNvPr>
          <p:cNvSpPr/>
          <p:nvPr/>
        </p:nvSpPr>
        <p:spPr bwMode="auto">
          <a:xfrm>
            <a:off x="3841446" y="2310362"/>
            <a:ext cx="1073303" cy="102552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xmlns="" id="{029A2A97-A7A1-4931-9C9B-C6233A02CD4E}"/>
              </a:ext>
            </a:extLst>
          </p:cNvPr>
          <p:cNvSpPr/>
          <p:nvPr/>
        </p:nvSpPr>
        <p:spPr bwMode="auto">
          <a:xfrm>
            <a:off x="4601347" y="1698266"/>
            <a:ext cx="1073303" cy="1025525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xmlns="" id="{F220507B-839B-4459-8D27-7168917B6AF3}"/>
              </a:ext>
            </a:extLst>
          </p:cNvPr>
          <p:cNvSpPr txBox="1"/>
          <p:nvPr/>
        </p:nvSpPr>
        <p:spPr>
          <a:xfrm>
            <a:off x="3420956" y="3865729"/>
            <a:ext cx="4264778" cy="3231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US" sz="1500" b="1" noProof="1" smtClean="0">
                <a:solidFill>
                  <a:schemeClr val="accent2">
                    <a:lumMod val="50000"/>
                  </a:schemeClr>
                </a:solidFill>
              </a:rPr>
              <a:t>9 </a:t>
            </a:r>
            <a:r>
              <a:rPr lang="en-US" sz="1500" b="1" noProof="1">
                <a:solidFill>
                  <a:schemeClr val="accent2">
                    <a:lumMod val="50000"/>
                  </a:schemeClr>
                </a:solidFill>
              </a:rPr>
              <a:t>taksitte 18 ayda yapılacak ödemelerde  1,135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xmlns="" id="{1F0A2F1E-272E-4078-B7E7-E2C2E2DD19DC}"/>
              </a:ext>
            </a:extLst>
          </p:cNvPr>
          <p:cNvSpPr txBox="1"/>
          <p:nvPr/>
        </p:nvSpPr>
        <p:spPr>
          <a:xfrm>
            <a:off x="5395216" y="2680602"/>
            <a:ext cx="3748784" cy="3231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500" b="1" noProof="1">
                <a:solidFill>
                  <a:srgbClr val="002060"/>
                </a:solidFill>
              </a:rPr>
              <a:t>18 taksitte 36 </a:t>
            </a:r>
            <a:r>
              <a:rPr lang="tr-TR" sz="1500" b="1" noProof="1" smtClean="0">
                <a:solidFill>
                  <a:srgbClr val="002060"/>
                </a:solidFill>
              </a:rPr>
              <a:t>ayda yapılacak </a:t>
            </a:r>
            <a:r>
              <a:rPr lang="tr-TR" sz="1500" b="1" noProof="1">
                <a:solidFill>
                  <a:srgbClr val="002060"/>
                </a:solidFill>
              </a:rPr>
              <a:t>ödemelerde  1,27</a:t>
            </a:r>
          </a:p>
        </p:txBody>
      </p:sp>
      <p:sp>
        <p:nvSpPr>
          <p:cNvPr id="29" name="TextBox 60">
            <a:extLst>
              <a:ext uri="{FF2B5EF4-FFF2-40B4-BE49-F238E27FC236}">
                <a16:creationId xmlns:a16="http://schemas.microsoft.com/office/drawing/2014/main" xmlns="" id="{5A9FD72C-4191-407F-AA3F-749AD5E2FADD}"/>
              </a:ext>
            </a:extLst>
          </p:cNvPr>
          <p:cNvSpPr txBox="1"/>
          <p:nvPr/>
        </p:nvSpPr>
        <p:spPr>
          <a:xfrm>
            <a:off x="4710118" y="3280178"/>
            <a:ext cx="4695217" cy="3231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sz="1500" b="1" noProof="1">
                <a:solidFill>
                  <a:schemeClr val="accent6">
                    <a:lumMod val="50000"/>
                  </a:schemeClr>
                </a:solidFill>
              </a:rPr>
              <a:t>12 taksitte 24 ayda yapılacak ödemelerde  1,18</a:t>
            </a:r>
          </a:p>
        </p:txBody>
      </p:sp>
      <p:sp>
        <p:nvSpPr>
          <p:cNvPr id="34" name="TextBox 68">
            <a:extLst>
              <a:ext uri="{FF2B5EF4-FFF2-40B4-BE49-F238E27FC236}">
                <a16:creationId xmlns:a16="http://schemas.microsoft.com/office/drawing/2014/main" xmlns="" id="{E4D5606B-AF39-42EF-9E18-6548372CCAC7}"/>
              </a:ext>
            </a:extLst>
          </p:cNvPr>
          <p:cNvSpPr txBox="1"/>
          <p:nvPr/>
        </p:nvSpPr>
        <p:spPr>
          <a:xfrm>
            <a:off x="3330166" y="4423753"/>
            <a:ext cx="4179653" cy="3231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1500" b="1" noProof="1">
                <a:solidFill>
                  <a:schemeClr val="accent4">
                    <a:lumMod val="50000"/>
                  </a:schemeClr>
                </a:solidFill>
              </a:rPr>
              <a:t>6 taksitte 12 ayda yapılacak ödemelerde  1,09</a:t>
            </a:r>
          </a:p>
        </p:txBody>
      </p:sp>
      <p:sp>
        <p:nvSpPr>
          <p:cNvPr id="39" name="Arrow: Up 43">
            <a:extLst>
              <a:ext uri="{FF2B5EF4-FFF2-40B4-BE49-F238E27FC236}">
                <a16:creationId xmlns:a16="http://schemas.microsoft.com/office/drawing/2014/main" xmlns="" id="{03867624-5DEF-4CBD-8C77-9FF751BDE807}"/>
              </a:ext>
            </a:extLst>
          </p:cNvPr>
          <p:cNvSpPr/>
          <p:nvPr/>
        </p:nvSpPr>
        <p:spPr bwMode="auto">
          <a:xfrm>
            <a:off x="4609618" y="1337398"/>
            <a:ext cx="1802330" cy="737699"/>
          </a:xfrm>
          <a:prstGeom prst="upArrow">
            <a:avLst>
              <a:gd name="adj1" fmla="val 60632"/>
              <a:gd name="adj2" fmla="val 53514"/>
            </a:avLst>
          </a:prstGeom>
          <a:solidFill>
            <a:srgbClr val="4CC1EF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9105" y="969658"/>
            <a:ext cx="3939235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defTabSz="914400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tr-TR" altLang="tr-TR" sz="1400" b="1" kern="0" dirty="0">
                <a:solidFill>
                  <a:srgbClr val="FF0000"/>
                </a:solidFill>
              </a:rPr>
              <a:t>TAKSİT SAYISI</a:t>
            </a:r>
          </a:p>
          <a:p>
            <a:pPr marL="109728" lvl="0" defTabSz="914400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endParaRPr lang="tr-TR" altLang="tr-TR" sz="1400" b="1" kern="0" dirty="0">
              <a:solidFill>
                <a:srgbClr val="FF0000"/>
              </a:solidFill>
            </a:endParaRPr>
          </a:p>
          <a:p>
            <a:pPr marL="1019493" lvl="2" indent="-342900" defTabSz="914400">
              <a:spcAft>
                <a:spcPts val="20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tr-TR" altLang="tr-TR" sz="1400" b="1" kern="0" dirty="0">
                <a:solidFill>
                  <a:srgbClr val="FF0000"/>
                </a:solidFill>
              </a:rPr>
              <a:t>6, 9, 12, 18 </a:t>
            </a:r>
            <a:r>
              <a:rPr lang="tr-TR" altLang="tr-TR" sz="1400" b="1" kern="0" dirty="0">
                <a:solidFill>
                  <a:srgbClr val="0070C0"/>
                </a:solidFill>
              </a:rPr>
              <a:t>taksit</a:t>
            </a:r>
          </a:p>
          <a:p>
            <a:pPr marL="1019493" lvl="2" indent="-342900" defTabSz="914400">
              <a:spcAft>
                <a:spcPts val="20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tr-TR" altLang="tr-TR" sz="1400" b="1" kern="0" dirty="0">
                <a:solidFill>
                  <a:srgbClr val="0070C0"/>
                </a:solidFill>
              </a:rPr>
              <a:t>Taksitler </a:t>
            </a:r>
            <a:r>
              <a:rPr lang="tr-TR" altLang="tr-TR" sz="1400" b="1" u="sng" kern="0" dirty="0">
                <a:solidFill>
                  <a:srgbClr val="FF0000"/>
                </a:solidFill>
              </a:rPr>
              <a:t>iki ayda</a:t>
            </a:r>
            <a:r>
              <a:rPr lang="tr-TR" altLang="tr-TR" sz="1400" b="1" kern="0" dirty="0">
                <a:solidFill>
                  <a:srgbClr val="FF0000"/>
                </a:solidFill>
              </a:rPr>
              <a:t> </a:t>
            </a:r>
            <a:r>
              <a:rPr lang="tr-TR" altLang="tr-TR" sz="1400" b="1" kern="0" dirty="0">
                <a:solidFill>
                  <a:srgbClr val="0070C0"/>
                </a:solidFill>
              </a:rPr>
              <a:t>bir</a:t>
            </a:r>
          </a:p>
          <a:p>
            <a:pPr marL="1019493" lvl="2" indent="-342900" defTabSz="914400">
              <a:spcAft>
                <a:spcPts val="20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tr-TR" altLang="tr-TR" sz="1400" b="1" kern="0" dirty="0">
                <a:solidFill>
                  <a:srgbClr val="0070C0"/>
                </a:solidFill>
              </a:rPr>
              <a:t>İl özel idareleri ve spor kulüpleri </a:t>
            </a:r>
            <a:r>
              <a:rPr lang="tr-TR" altLang="tr-TR" sz="1400" b="1" u="sng" kern="0" dirty="0">
                <a:solidFill>
                  <a:srgbClr val="FF0000"/>
                </a:solidFill>
              </a:rPr>
              <a:t>iki ayda</a:t>
            </a:r>
            <a:r>
              <a:rPr lang="tr-TR" altLang="tr-TR" sz="1400" b="1" kern="0" dirty="0">
                <a:solidFill>
                  <a:srgbClr val="FF0000"/>
                </a:solidFill>
              </a:rPr>
              <a:t> </a:t>
            </a:r>
            <a:r>
              <a:rPr lang="tr-TR" altLang="tr-TR" sz="1400" b="1" kern="0" dirty="0">
                <a:solidFill>
                  <a:srgbClr val="0070C0"/>
                </a:solidFill>
              </a:rPr>
              <a:t>bir</a:t>
            </a:r>
            <a:r>
              <a:rPr lang="tr-TR" altLang="tr-TR" sz="1400" b="1" kern="0" dirty="0">
                <a:solidFill>
                  <a:srgbClr val="FF0000"/>
                </a:solidFill>
              </a:rPr>
              <a:t> </a:t>
            </a:r>
            <a:r>
              <a:rPr lang="tr-TR" altLang="tr-TR" sz="1400" b="1" kern="0" dirty="0">
                <a:solidFill>
                  <a:srgbClr val="0070C0"/>
                </a:solidFill>
              </a:rPr>
              <a:t>azami </a:t>
            </a:r>
            <a:r>
              <a:rPr lang="tr-TR" altLang="tr-TR" sz="1400" b="1" kern="0" dirty="0">
                <a:solidFill>
                  <a:srgbClr val="FF0000"/>
                </a:solidFill>
              </a:rPr>
              <a:t>36</a:t>
            </a:r>
            <a:r>
              <a:rPr lang="tr-TR" altLang="tr-TR" sz="1400" b="1" kern="0" dirty="0">
                <a:solidFill>
                  <a:srgbClr val="0070C0"/>
                </a:solidFill>
              </a:rPr>
              <a:t> taksit</a:t>
            </a:r>
          </a:p>
          <a:p>
            <a:pPr marL="1019493" lvl="2" indent="-342900" defTabSz="914400">
              <a:spcAft>
                <a:spcPts val="200"/>
              </a:spcAft>
              <a:buClr>
                <a:srgbClr val="4F81BD"/>
              </a:buClr>
              <a:buFont typeface="Wingdings" pitchFamily="2" charset="2"/>
              <a:buChar char="ü"/>
              <a:defRPr/>
            </a:pPr>
            <a:r>
              <a:rPr lang="tr-TR" altLang="tr-TR" sz="1400" b="1" kern="0" dirty="0">
                <a:solidFill>
                  <a:srgbClr val="0070C0"/>
                </a:solidFill>
              </a:rPr>
              <a:t>Belediyeler </a:t>
            </a:r>
            <a:r>
              <a:rPr lang="tr-TR" altLang="tr-TR" sz="1400" b="1" u="sng" kern="0" dirty="0">
                <a:solidFill>
                  <a:srgbClr val="FF0000"/>
                </a:solidFill>
              </a:rPr>
              <a:t>aylık</a:t>
            </a:r>
            <a:r>
              <a:rPr lang="tr-TR" altLang="tr-TR" sz="1400" b="1" kern="0" dirty="0">
                <a:solidFill>
                  <a:srgbClr val="0070C0"/>
                </a:solidFill>
              </a:rPr>
              <a:t> olmak üzere azami </a:t>
            </a:r>
            <a:r>
              <a:rPr lang="tr-TR" altLang="tr-TR" sz="1400" b="1" kern="0" dirty="0">
                <a:solidFill>
                  <a:srgbClr val="FF0000"/>
                </a:solidFill>
              </a:rPr>
              <a:t>120</a:t>
            </a:r>
            <a:r>
              <a:rPr lang="tr-TR" altLang="tr-TR" sz="1400" b="1" kern="0" dirty="0">
                <a:solidFill>
                  <a:srgbClr val="0070C0"/>
                </a:solidFill>
              </a:rPr>
              <a:t> taksit</a:t>
            </a:r>
            <a:endParaRPr lang="tr-TR" altLang="tr-TR" sz="600" b="1" kern="0" dirty="0">
              <a:solidFill>
                <a:prstClr val="black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2" y="3473701"/>
            <a:ext cx="1220755" cy="923568"/>
          </a:xfrm>
          <a:prstGeom prst="rect">
            <a:avLst/>
          </a:prstGeom>
        </p:spPr>
      </p:pic>
      <p:sp>
        <p:nvSpPr>
          <p:cNvPr id="43" name="Dikdörtgen: Katlanmış Köşe 6"/>
          <p:cNvSpPr/>
          <p:nvPr/>
        </p:nvSpPr>
        <p:spPr>
          <a:xfrm>
            <a:off x="6942657" y="1318339"/>
            <a:ext cx="1711486" cy="1084070"/>
          </a:xfrm>
          <a:prstGeom prst="foldedCorner">
            <a:avLst>
              <a:gd name="adj" fmla="val 35624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61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b="1" kern="0" dirty="0">
              <a:solidFill>
                <a:srgbClr val="002060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 smtClean="0">
                <a:solidFill>
                  <a:srgbClr val="002060"/>
                </a:solidFill>
              </a:rPr>
              <a:t>Taksitler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 smtClean="0">
                <a:solidFill>
                  <a:srgbClr val="002060"/>
                </a:solidFill>
              </a:rPr>
              <a:t>Kredi Kartıyla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 smtClean="0">
                <a:solidFill>
                  <a:srgbClr val="002060"/>
                </a:solidFill>
              </a:rPr>
              <a:t>Ödenebilecek</a:t>
            </a:r>
            <a:r>
              <a:rPr lang="tr-TR" sz="1200" b="1" kern="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4" name="Picture 2" descr="https://pixabay.com/static/uploads/photo/2013/07/12/14/08/drawing-pin-147814_6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3855" y="1130819"/>
            <a:ext cx="338742" cy="32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3" grpId="0" animBg="1"/>
      <p:bldP spid="16" grpId="0" animBg="1"/>
      <p:bldP spid="17" grpId="0" animBg="1"/>
      <p:bldP spid="18" grpId="0" animBg="1"/>
      <p:bldP spid="19" grpId="0"/>
      <p:bldP spid="24" grpId="0"/>
      <p:bldP spid="29" grpId="0"/>
      <p:bldP spid="34" grpId="0"/>
      <p:bldP spid="39" grpId="0" animBg="1"/>
      <p:bldP spid="3" grpId="0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Dikdörtgen 6"/>
          <p:cNvSpPr/>
          <p:nvPr/>
        </p:nvSpPr>
        <p:spPr>
          <a:xfrm>
            <a:off x="382670" y="1078163"/>
            <a:ext cx="1903311" cy="687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45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İNDİRİMLİ ÖDEME (1)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正方形/長方形 24"/>
          <p:cNvSpPr/>
          <p:nvPr/>
        </p:nvSpPr>
        <p:spPr>
          <a:xfrm>
            <a:off x="-14685" y="4353396"/>
            <a:ext cx="3338513" cy="359569"/>
          </a:xfrm>
          <a:prstGeom prst="rect">
            <a:avLst/>
          </a:prstGeom>
          <a:solidFill>
            <a:srgbClr val="54545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6" name="直角三角形 22"/>
          <p:cNvSpPr/>
          <p:nvPr/>
        </p:nvSpPr>
        <p:spPr>
          <a:xfrm rot="10800000">
            <a:off x="2963467" y="3436615"/>
            <a:ext cx="360363" cy="1276350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00ACE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7" name="直角三角形 5"/>
          <p:cNvSpPr/>
          <p:nvPr/>
        </p:nvSpPr>
        <p:spPr>
          <a:xfrm rot="10800000">
            <a:off x="2963467" y="3436616"/>
            <a:ext cx="2300288" cy="360363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rgbClr val="00ACE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8" name="直角三角形 9"/>
          <p:cNvSpPr/>
          <p:nvPr/>
        </p:nvSpPr>
        <p:spPr>
          <a:xfrm rot="10800000">
            <a:off x="4903392" y="2520628"/>
            <a:ext cx="360363" cy="1276350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87C32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9" name="正方形/長方形 12"/>
          <p:cNvSpPr/>
          <p:nvPr/>
        </p:nvSpPr>
        <p:spPr>
          <a:xfrm>
            <a:off x="4903392" y="2520629"/>
            <a:ext cx="2300288" cy="360363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rgbClr val="87C32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0" name="直角三角形 13"/>
          <p:cNvSpPr/>
          <p:nvPr/>
        </p:nvSpPr>
        <p:spPr>
          <a:xfrm rot="10800000">
            <a:off x="6843316" y="1604640"/>
            <a:ext cx="360363" cy="1276350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FD49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1" name="正方形/長方形 16"/>
          <p:cNvSpPr/>
          <p:nvPr/>
        </p:nvSpPr>
        <p:spPr>
          <a:xfrm>
            <a:off x="6843316" y="1604640"/>
            <a:ext cx="2300288" cy="360363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rgbClr val="FD497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2" name="テキスト ボックス 19"/>
          <p:cNvSpPr txBox="1"/>
          <p:nvPr/>
        </p:nvSpPr>
        <p:spPr>
          <a:xfrm>
            <a:off x="3443686" y="3796978"/>
            <a:ext cx="91242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16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6000" kern="0" dirty="0">
                <a:solidFill>
                  <a:srgbClr val="00ACE2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kern="0" dirty="0">
              <a:solidFill>
                <a:srgbClr val="00ACE2">
                  <a:lumMod val="60000"/>
                  <a:lumOff val="40000"/>
                </a:srgbClr>
              </a:solidFill>
              <a:latin typeface="Open Sans Light" panose="020B0306030504020204" pitchFamily="34" charset="0"/>
              <a:ea typeface="+mn-ea"/>
              <a:cs typeface="Open Sans Light" panose="020B0306030504020204" pitchFamily="34" charset="0"/>
            </a:endParaRPr>
          </a:p>
        </p:txBody>
      </p:sp>
      <p:sp>
        <p:nvSpPr>
          <p:cNvPr id="43" name="テキスト ボックス 20"/>
          <p:cNvSpPr txBox="1"/>
          <p:nvPr/>
        </p:nvSpPr>
        <p:spPr>
          <a:xfrm>
            <a:off x="5383611" y="2880990"/>
            <a:ext cx="91242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16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6000" kern="0" dirty="0">
                <a:solidFill>
                  <a:srgbClr val="87C32F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kern="0" dirty="0">
              <a:solidFill>
                <a:srgbClr val="87C32F">
                  <a:lumMod val="60000"/>
                  <a:lumOff val="40000"/>
                </a:srgbClr>
              </a:solidFill>
              <a:latin typeface="Open Sans Light" panose="020B0306030504020204" pitchFamily="34" charset="0"/>
              <a:ea typeface="+mn-ea"/>
              <a:cs typeface="Open Sans Light" panose="020B0306030504020204" pitchFamily="34" charset="0"/>
            </a:endParaRPr>
          </a:p>
        </p:txBody>
      </p:sp>
      <p:sp>
        <p:nvSpPr>
          <p:cNvPr id="44" name="テキスト ボックス 21"/>
          <p:cNvSpPr txBox="1"/>
          <p:nvPr/>
        </p:nvSpPr>
        <p:spPr>
          <a:xfrm>
            <a:off x="7324329" y="1965003"/>
            <a:ext cx="91242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16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6000" kern="0" dirty="0">
                <a:solidFill>
                  <a:srgbClr val="FD497C">
                    <a:lumMod val="60000"/>
                    <a:lumOff val="4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kern="0" dirty="0">
              <a:solidFill>
                <a:srgbClr val="FD497C">
                  <a:lumMod val="60000"/>
                  <a:lumOff val="40000"/>
                </a:srgbClr>
              </a:solidFill>
              <a:latin typeface="Open Sans Light" panose="020B0306030504020204" pitchFamily="34" charset="0"/>
              <a:ea typeface="+mn-ea"/>
              <a:cs typeface="Open Sans Light" panose="020B0306030504020204" pitchFamily="34" charset="0"/>
            </a:endParaRPr>
          </a:p>
        </p:txBody>
      </p:sp>
      <p:sp>
        <p:nvSpPr>
          <p:cNvPr id="45" name="直角三角形 26"/>
          <p:cNvSpPr/>
          <p:nvPr/>
        </p:nvSpPr>
        <p:spPr>
          <a:xfrm>
            <a:off x="4561285" y="3436616"/>
            <a:ext cx="702469" cy="360363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rgbClr val="545454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6" name="直角三角形 26"/>
          <p:cNvSpPr/>
          <p:nvPr/>
        </p:nvSpPr>
        <p:spPr>
          <a:xfrm>
            <a:off x="2612629" y="4353396"/>
            <a:ext cx="702469" cy="35956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rgbClr val="1C1C1C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7" name="直角三角形 26"/>
          <p:cNvSpPr/>
          <p:nvPr/>
        </p:nvSpPr>
        <p:spPr>
          <a:xfrm>
            <a:off x="6501210" y="2518247"/>
            <a:ext cx="702469" cy="360363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rgbClr val="545454">
              <a:alpha val="3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8" name="テキスト プレースホルダー 6"/>
          <p:cNvSpPr txBox="1">
            <a:spLocks/>
          </p:cNvSpPr>
          <p:nvPr/>
        </p:nvSpPr>
        <p:spPr bwMode="auto">
          <a:xfrm>
            <a:off x="920885" y="2980666"/>
            <a:ext cx="1898912" cy="9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 anchor="b"/>
          <a:lstStyle/>
          <a:p>
            <a:pPr algn="r" defTabSz="815975">
              <a:lnSpc>
                <a:spcPct val="120000"/>
              </a:lnSpc>
              <a:spcBef>
                <a:spcPts val="600"/>
              </a:spcBef>
            </a:pPr>
            <a:r>
              <a:rPr kumimoji="1" lang="en-US" altLang="ja-JP" sz="1400" b="1" dirty="0">
                <a:solidFill>
                  <a:srgbClr val="00ACE2"/>
                </a:solidFill>
              </a:rPr>
              <a:t>Yİ-ÜFE </a:t>
            </a:r>
            <a:r>
              <a:rPr kumimoji="1" lang="en-US" altLang="ja-JP" sz="1400" b="1" dirty="0" err="1">
                <a:solidFill>
                  <a:srgbClr val="00ACE2"/>
                </a:solidFill>
              </a:rPr>
              <a:t>tutarının</a:t>
            </a:r>
            <a:r>
              <a:rPr kumimoji="1" lang="en-US" altLang="ja-JP" sz="1400" b="1" dirty="0">
                <a:solidFill>
                  <a:srgbClr val="00ACE2"/>
                </a:solidFill>
              </a:rPr>
              <a:t> </a:t>
            </a:r>
            <a:r>
              <a:rPr kumimoji="1" lang="en-US" altLang="ja-JP" sz="1400" b="1" dirty="0">
                <a:solidFill>
                  <a:srgbClr val="FF0000"/>
                </a:solidFill>
              </a:rPr>
              <a:t>%90</a:t>
            </a:r>
            <a:r>
              <a:rPr kumimoji="1" lang="en-US" altLang="ja-JP" sz="1400" b="1" dirty="0">
                <a:solidFill>
                  <a:srgbClr val="00ACE2"/>
                </a:solidFill>
              </a:rPr>
              <a:t>’ından </a:t>
            </a:r>
            <a:r>
              <a:rPr kumimoji="1" lang="en-US" altLang="ja-JP" sz="1400" b="1" dirty="0" err="1" smtClean="0">
                <a:solidFill>
                  <a:srgbClr val="00ACE2"/>
                </a:solidFill>
              </a:rPr>
              <a:t>vazgeçilecek</a:t>
            </a:r>
            <a:r>
              <a:rPr kumimoji="1" lang="tr-TR" altLang="ja-JP" sz="1400" b="1" dirty="0" smtClean="0">
                <a:solidFill>
                  <a:srgbClr val="00ACE2"/>
                </a:solidFill>
              </a:rPr>
              <a:t>.</a:t>
            </a:r>
            <a:endParaRPr kumimoji="1" lang="en-US" altLang="ja-JP" sz="1400" b="1" dirty="0">
              <a:solidFill>
                <a:srgbClr val="00ACE2"/>
              </a:solidFill>
            </a:endParaRPr>
          </a:p>
        </p:txBody>
      </p:sp>
      <p:sp>
        <p:nvSpPr>
          <p:cNvPr id="49" name="正方形/長方形 35"/>
          <p:cNvSpPr/>
          <p:nvPr/>
        </p:nvSpPr>
        <p:spPr>
          <a:xfrm>
            <a:off x="1132285" y="3891434"/>
            <a:ext cx="1620838" cy="35719"/>
          </a:xfrm>
          <a:prstGeom prst="rect">
            <a:avLst/>
          </a:prstGeom>
          <a:solidFill>
            <a:srgbClr val="00ACE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50" name="テキスト プレースホルダー 6"/>
          <p:cNvSpPr txBox="1">
            <a:spLocks/>
          </p:cNvSpPr>
          <p:nvPr/>
        </p:nvSpPr>
        <p:spPr>
          <a:xfrm>
            <a:off x="2174305" y="2039461"/>
            <a:ext cx="2573511" cy="959550"/>
          </a:xfrm>
          <a:prstGeom prst="rect">
            <a:avLst/>
          </a:prstGeom>
        </p:spPr>
        <p:txBody>
          <a:bodyPr lIns="81638" tIns="40819" rIns="81638" bIns="40819" anchor="b"/>
          <a:lstStyle>
            <a:lvl1pPr marL="0" indent="0" algn="r" defTabSz="1632753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kumimoji="1" sz="2800" i="0" kern="1200" baseline="0">
                <a:solidFill>
                  <a:schemeClr val="accent3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Kapsama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giren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idari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para 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cezalarından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(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belediye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İPC 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dahil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 </a:t>
            </a:r>
            <a:r>
              <a:rPr lang="en-US" altLang="ja-JP" sz="1200" b="1" dirty="0">
                <a:solidFill>
                  <a:srgbClr val="FF0000"/>
                </a:solidFill>
                <a:latin typeface="+mn-lt"/>
              </a:rPr>
              <a:t>%25 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oranında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ja-JP" sz="1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indirim</a:t>
            </a:r>
            <a:r>
              <a:rPr lang="en-US" altLang="ja-JP" sz="1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ja-JP" sz="12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yapılacak</a:t>
            </a:r>
            <a:r>
              <a:rPr lang="tr-TR" altLang="ja-JP" sz="1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en-US" altLang="ja-JP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正方形/長方形 40"/>
          <p:cNvSpPr/>
          <p:nvPr/>
        </p:nvSpPr>
        <p:spPr>
          <a:xfrm>
            <a:off x="3064272" y="3015134"/>
            <a:ext cx="1620044" cy="35719"/>
          </a:xfrm>
          <a:prstGeom prst="rect">
            <a:avLst/>
          </a:prstGeom>
          <a:solidFill>
            <a:srgbClr val="87C32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52" name="テキスト プレースホルダー 6"/>
          <p:cNvSpPr txBox="1">
            <a:spLocks/>
          </p:cNvSpPr>
          <p:nvPr/>
        </p:nvSpPr>
        <p:spPr bwMode="auto">
          <a:xfrm>
            <a:off x="4524976" y="1215966"/>
            <a:ext cx="2044702" cy="8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8" tIns="40819" rIns="81638" bIns="40819" anchor="b"/>
          <a:lstStyle/>
          <a:p>
            <a:pPr algn="r" defTabSz="815975">
              <a:lnSpc>
                <a:spcPct val="120000"/>
              </a:lnSpc>
              <a:spcBef>
                <a:spcPts val="600"/>
              </a:spcBef>
            </a:pPr>
            <a:r>
              <a:rPr kumimoji="1" lang="en-US" altLang="ja-JP" sz="1200" b="1" dirty="0" err="1">
                <a:solidFill>
                  <a:srgbClr val="FD497C"/>
                </a:solidFill>
              </a:rPr>
              <a:t>Sadece</a:t>
            </a:r>
            <a:r>
              <a:rPr kumimoji="1" lang="en-US" altLang="ja-JP" sz="1200" b="1" dirty="0">
                <a:solidFill>
                  <a:srgbClr val="FD497C"/>
                </a:solidFill>
              </a:rPr>
              <a:t> Yİ-</a:t>
            </a:r>
            <a:r>
              <a:rPr kumimoji="1" lang="en-US" altLang="ja-JP" sz="1200" b="1" dirty="0" err="1">
                <a:solidFill>
                  <a:srgbClr val="FD497C"/>
                </a:solidFill>
              </a:rPr>
              <a:t>ÜFE’den</a:t>
            </a:r>
            <a:r>
              <a:rPr kumimoji="1" lang="en-US" altLang="ja-JP" sz="1200" b="1" dirty="0">
                <a:solidFill>
                  <a:srgbClr val="FD497C"/>
                </a:solidFill>
              </a:rPr>
              <a:t> </a:t>
            </a:r>
            <a:r>
              <a:rPr kumimoji="1" lang="en-US" altLang="ja-JP" sz="1200" b="1" dirty="0" err="1">
                <a:solidFill>
                  <a:srgbClr val="FD497C"/>
                </a:solidFill>
              </a:rPr>
              <a:t>oluşan</a:t>
            </a:r>
            <a:r>
              <a:rPr kumimoji="1" lang="en-US" altLang="ja-JP" sz="1200" b="1" dirty="0">
                <a:solidFill>
                  <a:srgbClr val="FD497C"/>
                </a:solidFill>
              </a:rPr>
              <a:t> </a:t>
            </a:r>
            <a:r>
              <a:rPr kumimoji="1" lang="en-US" altLang="ja-JP" sz="1200" b="1" dirty="0" err="1">
                <a:solidFill>
                  <a:srgbClr val="FD497C"/>
                </a:solidFill>
              </a:rPr>
              <a:t>alacaktan</a:t>
            </a:r>
            <a:r>
              <a:rPr kumimoji="1" lang="en-US" altLang="ja-JP" sz="1200" b="1" dirty="0">
                <a:solidFill>
                  <a:srgbClr val="FD497C"/>
                </a:solidFill>
              </a:rPr>
              <a:t> 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%50 </a:t>
            </a:r>
            <a:r>
              <a:rPr kumimoji="1" lang="en-US" altLang="ja-JP" sz="1200" b="1" dirty="0" err="1">
                <a:solidFill>
                  <a:srgbClr val="FD497C"/>
                </a:solidFill>
              </a:rPr>
              <a:t>oranında</a:t>
            </a:r>
            <a:r>
              <a:rPr kumimoji="1" lang="en-US" altLang="ja-JP" sz="1200" b="1" dirty="0">
                <a:solidFill>
                  <a:srgbClr val="FD497C"/>
                </a:solidFill>
              </a:rPr>
              <a:t> </a:t>
            </a:r>
            <a:r>
              <a:rPr kumimoji="1" lang="en-US" altLang="ja-JP" sz="1200" b="1" dirty="0" err="1">
                <a:solidFill>
                  <a:srgbClr val="FD497C"/>
                </a:solidFill>
              </a:rPr>
              <a:t>indirim</a:t>
            </a:r>
            <a:r>
              <a:rPr kumimoji="1" lang="en-US" altLang="ja-JP" sz="1200" b="1" dirty="0">
                <a:solidFill>
                  <a:srgbClr val="FD497C"/>
                </a:solidFill>
              </a:rPr>
              <a:t> </a:t>
            </a:r>
            <a:r>
              <a:rPr kumimoji="1" lang="en-US" altLang="ja-JP" sz="1200" b="1" dirty="0" err="1" smtClean="0">
                <a:solidFill>
                  <a:srgbClr val="FD497C"/>
                </a:solidFill>
              </a:rPr>
              <a:t>yapılacak</a:t>
            </a:r>
            <a:r>
              <a:rPr kumimoji="1" lang="tr-TR" altLang="ja-JP" sz="1200" b="1" dirty="0" smtClean="0">
                <a:solidFill>
                  <a:srgbClr val="FD497C"/>
                </a:solidFill>
              </a:rPr>
              <a:t>.</a:t>
            </a:r>
            <a:endParaRPr kumimoji="1" lang="en-US" altLang="ja-JP" sz="1200" b="1" dirty="0">
              <a:solidFill>
                <a:srgbClr val="FD497C"/>
              </a:solidFill>
            </a:endParaRPr>
          </a:p>
        </p:txBody>
      </p:sp>
      <p:sp>
        <p:nvSpPr>
          <p:cNvPr id="53" name="正方形/長方形 43"/>
          <p:cNvSpPr/>
          <p:nvPr/>
        </p:nvSpPr>
        <p:spPr>
          <a:xfrm>
            <a:off x="4912122" y="2145979"/>
            <a:ext cx="1620044" cy="36513"/>
          </a:xfrm>
          <a:prstGeom prst="rect">
            <a:avLst/>
          </a:prstGeom>
          <a:solidFill>
            <a:srgbClr val="FD497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816377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600" kern="0">
              <a:solidFill>
                <a:prstClr val="white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7585" y="1101971"/>
            <a:ext cx="145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tr-TR" sz="1200" b="1" dirty="0">
                <a:solidFill>
                  <a:schemeClr val="bg1"/>
                </a:solidFill>
                <a:latin typeface="Calibri"/>
              </a:rPr>
              <a:t>ÖDEMENİN PEŞİN YAPILMASI HALİNDE</a:t>
            </a:r>
          </a:p>
        </p:txBody>
      </p:sp>
      <p:pic>
        <p:nvPicPr>
          <p:cNvPr id="56" name="Resim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20" y="1776479"/>
            <a:ext cx="1020379" cy="11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11" grpId="0" animBg="1"/>
      <p:bldP spid="2" grpId="0"/>
      <p:bldP spid="15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46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İNDİRİMLİ ÖDEME (2)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994849461"/>
              </p:ext>
            </p:extLst>
          </p:nvPr>
        </p:nvGraphicFramePr>
        <p:xfrm>
          <a:off x="1281234" y="1299547"/>
          <a:ext cx="71234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Dikdörtgen 2"/>
          <p:cNvSpPr/>
          <p:nvPr/>
        </p:nvSpPr>
        <p:spPr>
          <a:xfrm>
            <a:off x="247322" y="1075804"/>
            <a:ext cx="4510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>
              <a:spcBef>
                <a:spcPct val="20000"/>
              </a:spcBef>
              <a:defRPr/>
            </a:pPr>
            <a:r>
              <a:rPr lang="tr-TR" altLang="tr-TR" sz="1400" b="1" dirty="0">
                <a:solidFill>
                  <a:srgbClr val="0070C0"/>
                </a:solidFill>
              </a:rPr>
              <a:t>ÖDEMENİN</a:t>
            </a:r>
            <a:r>
              <a:rPr lang="tr-TR" altLang="tr-TR" sz="1400" b="1" dirty="0">
                <a:solidFill>
                  <a:srgbClr val="C00000"/>
                </a:solidFill>
              </a:rPr>
              <a:t> </a:t>
            </a:r>
            <a:r>
              <a:rPr lang="tr-TR" altLang="tr-TR" sz="1400" b="1" u="sng" dirty="0">
                <a:solidFill>
                  <a:srgbClr val="0070C0"/>
                </a:solidFill>
              </a:rPr>
              <a:t>İLK İKİ TAKSİT SÜRESİNDE </a:t>
            </a:r>
            <a:r>
              <a:rPr lang="tr-TR" altLang="tr-TR" sz="1400" b="1" dirty="0">
                <a:solidFill>
                  <a:srgbClr val="0070C0"/>
                </a:solidFill>
              </a:rPr>
              <a:t>YAPILMASI HALİNDE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96029" y="4390374"/>
            <a:ext cx="3357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>
              <a:spcBef>
                <a:spcPct val="20000"/>
              </a:spcBef>
              <a:defRPr/>
            </a:pPr>
            <a:r>
              <a:rPr lang="tr-TR" sz="1400" b="1" dirty="0">
                <a:solidFill>
                  <a:srgbClr val="FF0000"/>
                </a:solidFill>
              </a:rPr>
              <a:t>İndirimli ödemelerde </a:t>
            </a:r>
            <a:r>
              <a:rPr lang="tr-TR" sz="1400" b="1" dirty="0">
                <a:solidFill>
                  <a:srgbClr val="0070C0"/>
                </a:solidFill>
              </a:rPr>
              <a:t>KATSAYI alınmayacak</a:t>
            </a:r>
          </a:p>
        </p:txBody>
      </p:sp>
    </p:spTree>
    <p:extLst>
      <p:ext uri="{BB962C8B-B14F-4D97-AF65-F5344CB8AC3E}">
        <p14:creationId xmlns:p14="http://schemas.microsoft.com/office/powerpoint/2010/main" val="7011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406774-C438-4E00-B7CB-390F2A650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>
                                            <p:graphicEl>
                                              <a:dgm id="{C0406774-C438-4E00-B7CB-390F2A650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7DD4F5-8726-442E-8826-060EB502C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0">
                                            <p:graphicEl>
                                              <a:dgm id="{367DD4F5-8726-442E-8826-060EB502C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262863-A989-4834-BAED-9C76CA2F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0">
                                            <p:graphicEl>
                                              <a:dgm id="{8C262863-A989-4834-BAED-9C76CA2F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25CF13-948B-4BEB-8561-C89B0E244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0">
                                            <p:graphicEl>
                                              <a:dgm id="{3A25CF13-948B-4BEB-8561-C89B0E244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BEA078-42A6-4125-A470-BFEAD969E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">
                                            <p:graphicEl>
                                              <a:dgm id="{2ABEA078-42A6-4125-A470-BFEAD969E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6BEBBD-1DFD-4342-A5D9-0E22520D4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">
                                            <p:graphicEl>
                                              <a:dgm id="{536BEBBD-1DFD-4342-A5D9-0E22520D4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60603D-7D08-4983-B707-45F23DB3C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graphicEl>
                                              <a:dgm id="{3B60603D-7D08-4983-B707-45F23DB3C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Graphic spid="10" grpId="0" uiExpand="1">
        <p:bldSub>
          <a:bldDgm bld="one"/>
        </p:bldSub>
      </p:bldGraphic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47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 BORÇLARINA ÖDEME KOLAYLIĞI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1087"/>
              </p:ext>
            </p:extLst>
          </p:nvPr>
        </p:nvGraphicFramePr>
        <p:xfrm>
          <a:off x="501932" y="1036630"/>
          <a:ext cx="8064894" cy="3113799"/>
        </p:xfrm>
        <a:graphic>
          <a:graphicData uri="http://schemas.openxmlformats.org/drawingml/2006/table">
            <a:tbl>
              <a:tblPr firstRow="1" bandRow="1"/>
              <a:tblGrid>
                <a:gridCol w="3816423"/>
                <a:gridCol w="1080120"/>
                <a:gridCol w="1008112"/>
                <a:gridCol w="1080120"/>
                <a:gridCol w="1080119"/>
              </a:tblGrid>
              <a:tr h="720662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 smtClean="0"/>
                        <a:t>ALACAK TÜRÜ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 smtClean="0">
                          <a:solidFill>
                            <a:schemeClr val="bg1"/>
                          </a:solidFill>
                        </a:rPr>
                        <a:t>KANUN ÖNCESİ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 smtClean="0"/>
                        <a:t>18 TAKSİT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 smtClean="0"/>
                        <a:t>İLK İKİ</a:t>
                      </a:r>
                      <a:r>
                        <a:rPr lang="tr-TR" sz="1400" baseline="0" dirty="0" smtClean="0"/>
                        <a:t> TAKSİTTE ÖDEME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 smtClean="0"/>
                        <a:t>PEŞİN ÖDEME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59114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400" b="1" dirty="0" smtClean="0"/>
                        <a:t>VERGİ ASLI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100.000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100.000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100.000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100.000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5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400" b="1" dirty="0" smtClean="0"/>
                        <a:t>GECİKME FAİZİ (Vergi aslına bağlı)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kern="1200" dirty="0" smtClean="0"/>
                        <a:t>20.400</a:t>
                      </a:r>
                      <a:endParaRPr lang="tr-TR" sz="1400" b="1" kern="1200" dirty="0" smtClean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-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400" b="1" dirty="0" smtClean="0"/>
                        <a:t>GECİKME ZAMMI (Vergi aslına bağlı)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kern="1200" dirty="0" smtClean="0">
                          <a:effectLst/>
                        </a:rPr>
                        <a:t>44.650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-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5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VERGİ ZİYAI CEZASI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100.000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-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GECİKME ZAMMI </a:t>
                      </a:r>
                      <a:r>
                        <a:rPr lang="tr-TR" sz="1200" b="1" dirty="0" smtClean="0"/>
                        <a:t>(V.Z.C.’ye bağlı)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44.650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-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19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Yİ-ÜFE </a:t>
                      </a:r>
                      <a:r>
                        <a:rPr lang="tr-TR" sz="1200" b="1" dirty="0" smtClean="0"/>
                        <a:t>(Verginin G.Z. ve G.F. yerine hesaplanan) </a:t>
                      </a:r>
                      <a:endParaRPr lang="tr-TR" sz="12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kern="1200" dirty="0" smtClean="0"/>
                        <a:t>-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12.940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dirty="0" smtClean="0"/>
                        <a:t>6.470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1.294</a:t>
                      </a:r>
                      <a:endParaRPr lang="tr-TR" sz="14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59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KATSAYI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kern="1200" dirty="0" smtClean="0"/>
                        <a:t>-</a:t>
                      </a:r>
                      <a:endParaRPr lang="tr-TR" sz="1400" b="1" kern="1200" dirty="0">
                        <a:solidFill>
                          <a:schemeClr val="tx1"/>
                        </a:solidFill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30.494</a:t>
                      </a:r>
                      <a:endParaRPr lang="tr-TR" sz="1400" b="1" dirty="0" smtClean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kern="1200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400" b="1" kern="1200" dirty="0" smtClean="0"/>
                        <a:t>-</a:t>
                      </a:r>
                      <a:endParaRPr lang="tr-TR" sz="14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7558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</a:rPr>
                        <a:t>TOPLAM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</a:rPr>
                        <a:t>309.700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</a:rPr>
                        <a:t>143.434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</a:rPr>
                        <a:t>106.470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</a:rPr>
                        <a:t>101.294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Yuvarlatılmış Dikdörtgen 9"/>
          <p:cNvSpPr/>
          <p:nvPr/>
        </p:nvSpPr>
        <p:spPr>
          <a:xfrm>
            <a:off x="496755" y="4220825"/>
            <a:ext cx="8131034" cy="5262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%67 İNDİRİM YAPILMAKTADIR!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48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TRAFİK CEZALARINA ÖDEME KOLAYLIĞI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27727"/>
              </p:ext>
            </p:extLst>
          </p:nvPr>
        </p:nvGraphicFramePr>
        <p:xfrm>
          <a:off x="496755" y="1126999"/>
          <a:ext cx="8131034" cy="2846314"/>
        </p:xfrm>
        <a:graphic>
          <a:graphicData uri="http://schemas.openxmlformats.org/drawingml/2006/table">
            <a:tbl>
              <a:tblPr firstRow="1" bandRow="1"/>
              <a:tblGrid>
                <a:gridCol w="2569744"/>
                <a:gridCol w="1386063"/>
                <a:gridCol w="1424400"/>
                <a:gridCol w="1136889"/>
                <a:gridCol w="1613938"/>
              </a:tblGrid>
              <a:tr h="943386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200" b="1" dirty="0" smtClean="0">
                          <a:latin typeface="Myriad Pro"/>
                        </a:rPr>
                        <a:t>ALACAK TÜRÜ</a:t>
                      </a:r>
                      <a:endParaRPr lang="tr-TR" sz="12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Myriad Pro"/>
                        </a:rPr>
                        <a:t>KANUN ÖNCESİ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200" b="1" dirty="0" smtClean="0">
                          <a:latin typeface="Myriad Pro"/>
                        </a:rPr>
                        <a:t>18 TAKSİT</a:t>
                      </a: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200" b="1" dirty="0" smtClean="0">
                          <a:latin typeface="Myriad Pro"/>
                        </a:rPr>
                        <a:t>İLK İKİ</a:t>
                      </a:r>
                      <a:r>
                        <a:rPr lang="tr-TR" sz="1200" b="1" baseline="0" dirty="0" smtClean="0">
                          <a:latin typeface="Myriad Pro"/>
                        </a:rPr>
                        <a:t> TAKSİTTE ÖDEME</a:t>
                      </a:r>
                      <a:endParaRPr lang="tr-TR" sz="12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200" b="1" dirty="0" smtClean="0">
                          <a:latin typeface="Myriad Pro"/>
                        </a:rPr>
                        <a:t>PEŞİN </a:t>
                      </a:r>
                    </a:p>
                    <a:p>
                      <a:pPr algn="ctr"/>
                      <a:r>
                        <a:rPr lang="tr-TR" sz="1200" b="1" dirty="0" smtClean="0">
                          <a:latin typeface="Myriad Pro"/>
                        </a:rPr>
                        <a:t>ÖDEME</a:t>
                      </a:r>
                      <a:endParaRPr lang="tr-TR" sz="1200" b="1" dirty="0"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</a:tr>
              <a:tr h="380686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TRAFİK PARA</a:t>
                      </a:r>
                      <a:r>
                        <a:rPr lang="tr-TR" sz="1200" b="1" baseline="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 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CEZASI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915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915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736,06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686,25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80184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FAİZ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1.830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80686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Yİ-ÜFE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128,10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55,01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12,81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80686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2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KATSAYI</a:t>
                      </a:r>
                      <a:endParaRPr lang="tr-TR" sz="12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281,64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-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380686"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r-TR" sz="1400" b="1" kern="1200" dirty="0" smtClean="0">
                          <a:solidFill>
                            <a:srgbClr val="FF0000"/>
                          </a:solidFill>
                          <a:latin typeface="Myriad Pro"/>
                        </a:rPr>
                        <a:t>TOPLAM</a:t>
                      </a:r>
                      <a:endParaRPr lang="tr-TR" sz="14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2.745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1.324,74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791,07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3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4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5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60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68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879" algn="l" defTabSz="91422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Myriad Pro"/>
                          <a:ea typeface="+mn-ea"/>
                          <a:cs typeface="Myriad Pro"/>
                        </a:rPr>
                        <a:t>699,06</a:t>
                      </a:r>
                      <a:endParaRPr lang="tr-TR" sz="1600" b="1" kern="1200" dirty="0">
                        <a:solidFill>
                          <a:srgbClr val="FF0000"/>
                        </a:solidFill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 marL="48197" marR="48197" marT="32147" marB="3214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Yuvarlatılmış Dikdörtgen 2"/>
          <p:cNvSpPr/>
          <p:nvPr/>
        </p:nvSpPr>
        <p:spPr>
          <a:xfrm>
            <a:off x="496755" y="4046706"/>
            <a:ext cx="8131034" cy="667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rgbClr val="FF0000"/>
                </a:solidFill>
              </a:rPr>
              <a:t>%75 İNDİRİM YAPILMAKTADIR!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49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SÜRESİNDE ÖDENMEYEN TAKSİTLER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40" y="1290230"/>
            <a:ext cx="7956377" cy="3404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2628" marR="0" lvl="0" indent="-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İlk iki taksit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 süresinde ödenmesi şart.</a:t>
            </a: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2628" marR="0" lvl="0" indent="-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Bir takvim yılında 2 taksit (ilk iki taksit hariç) ödenmeyebilir.</a:t>
            </a: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2628" marR="0" lvl="0" indent="-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Süresinde ödenmeyen taksitler, son taksiti izleyen ayın sonuna kadar geç ödeme zammı ile ödenebilir.</a:t>
            </a:r>
          </a:p>
          <a:p>
            <a:pPr marL="365760" marR="0" lvl="0" indent="-256032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2628" marR="0" lvl="0" indent="-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Taksitlendirme sürecinin sonunda; taksitlerin bir kısmının ödenmemiş olması halinde,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ödenen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tutar kadar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Kanundan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yararlanılacak.</a:t>
            </a:r>
          </a:p>
          <a:p>
            <a:pPr marL="281178" marR="0" lvl="0" indent="-17145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altLang="tr-TR" sz="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452628" marR="0" lvl="0" indent="-34290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Pişmanlık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 matrah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artırımında kısmi ödeme yapılması halinde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yararlanma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hakkı kaybedilecek.</a:t>
            </a:r>
            <a:endParaRPr kumimoji="0" lang="tr-TR" altLang="tr-T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00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5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ALACAK TÜRLERİ 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raphic 1">
            <a:extLst>
              <a:ext uri="{FF2B5EF4-FFF2-40B4-BE49-F238E27FC236}">
                <a16:creationId xmlns="" xmlns:a16="http://schemas.microsoft.com/office/drawing/2014/main" id="{1768538A-E4D8-4AEA-824A-A445D9EB23A3}"/>
              </a:ext>
            </a:extLst>
          </p:cNvPr>
          <p:cNvSpPr/>
          <p:nvPr/>
        </p:nvSpPr>
        <p:spPr>
          <a:xfrm>
            <a:off x="210481" y="1207538"/>
            <a:ext cx="2940581" cy="3364462"/>
          </a:xfrm>
          <a:prstGeom prst="roundRect">
            <a:avLst>
              <a:gd name="adj" fmla="val 7051"/>
            </a:avLst>
          </a:prstGeom>
          <a:solidFill>
            <a:sysClr val="window" lastClr="FFFFFF"/>
          </a:solidFill>
          <a:ln w="50800" cap="flat">
            <a:solidFill>
              <a:srgbClr val="4F81BD"/>
            </a:solidFill>
            <a:prstDash val="solid"/>
            <a:miter/>
          </a:ln>
        </p:spPr>
        <p:txBody>
          <a:bodyPr lIns="68580" tIns="34290" rIns="68580" bIns="3429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Graphic 1">
            <a:extLst>
              <a:ext uri="{FF2B5EF4-FFF2-40B4-BE49-F238E27FC236}">
                <a16:creationId xmlns="" xmlns:a16="http://schemas.microsoft.com/office/drawing/2014/main" id="{F63FE4B8-C98A-44C9-B7E6-2F75D4387282}"/>
              </a:ext>
            </a:extLst>
          </p:cNvPr>
          <p:cNvSpPr/>
          <p:nvPr/>
        </p:nvSpPr>
        <p:spPr>
          <a:xfrm>
            <a:off x="3338540" y="1219686"/>
            <a:ext cx="2878063" cy="3352313"/>
          </a:xfrm>
          <a:prstGeom prst="roundRect">
            <a:avLst>
              <a:gd name="adj" fmla="val 7051"/>
            </a:avLst>
          </a:prstGeom>
          <a:solidFill>
            <a:sysClr val="window" lastClr="FFFFFF"/>
          </a:solidFill>
          <a:ln w="50800" cap="flat">
            <a:solidFill>
              <a:srgbClr val="C0504D"/>
            </a:solidFill>
            <a:prstDash val="solid"/>
            <a:miter/>
          </a:ln>
        </p:spPr>
        <p:txBody>
          <a:bodyPr lIns="68580" tIns="34290" rIns="68580" bIns="3429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Graphic 1">
            <a:extLst>
              <a:ext uri="{FF2B5EF4-FFF2-40B4-BE49-F238E27FC236}">
                <a16:creationId xmlns="" xmlns:a16="http://schemas.microsoft.com/office/drawing/2014/main" id="{3195384E-6C83-4E39-8674-7A3584049F6F}"/>
              </a:ext>
            </a:extLst>
          </p:cNvPr>
          <p:cNvSpPr/>
          <p:nvPr/>
        </p:nvSpPr>
        <p:spPr>
          <a:xfrm>
            <a:off x="6462331" y="1219686"/>
            <a:ext cx="2477737" cy="3480304"/>
          </a:xfrm>
          <a:prstGeom prst="roundRect">
            <a:avLst>
              <a:gd name="adj" fmla="val 7051"/>
            </a:avLst>
          </a:prstGeom>
          <a:solidFill>
            <a:sysClr val="window" lastClr="FFFFFF"/>
          </a:solidFill>
          <a:ln w="50800" cap="flat">
            <a:solidFill>
              <a:srgbClr val="9BBB59"/>
            </a:solidFill>
            <a:prstDash val="solid"/>
            <a:miter/>
          </a:ln>
        </p:spPr>
        <p:txBody>
          <a:bodyPr lIns="68580" tIns="34290" rIns="68580" bIns="3429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3443">
            <a:extLst>
              <a:ext uri="{FF2B5EF4-FFF2-40B4-BE49-F238E27FC236}">
                <a16:creationId xmlns="" xmlns:a16="http://schemas.microsoft.com/office/drawing/2014/main" id="{33264805-65C5-4ADD-9186-A6AB938EF271}"/>
              </a:ext>
            </a:extLst>
          </p:cNvPr>
          <p:cNvSpPr txBox="1"/>
          <p:nvPr/>
        </p:nvSpPr>
        <p:spPr>
          <a:xfrm>
            <a:off x="2778496" y="1315886"/>
            <a:ext cx="170299" cy="554414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rgbClr val="4F81BD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0" cap="none" spc="0" normalizeH="0" baseline="0" noProof="0" dirty="0" smtClean="0">
              <a:ln w="1270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47" name="TextBox 3444">
            <a:extLst>
              <a:ext uri="{FF2B5EF4-FFF2-40B4-BE49-F238E27FC236}">
                <a16:creationId xmlns="" xmlns:a16="http://schemas.microsoft.com/office/drawing/2014/main" id="{C11FCD5A-9F73-46A3-A3C0-4B5D1CA22293}"/>
              </a:ext>
            </a:extLst>
          </p:cNvPr>
          <p:cNvSpPr txBox="1"/>
          <p:nvPr/>
        </p:nvSpPr>
        <p:spPr>
          <a:xfrm>
            <a:off x="5601814" y="1331436"/>
            <a:ext cx="435773" cy="555448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rgbClr val="C0504D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0" cap="none" spc="0" normalizeH="0" baseline="0" noProof="0" dirty="0" smtClean="0">
              <a:ln w="1270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48" name="TextBox 3445">
            <a:extLst>
              <a:ext uri="{FF2B5EF4-FFF2-40B4-BE49-F238E27FC236}">
                <a16:creationId xmlns="" xmlns:a16="http://schemas.microsoft.com/office/drawing/2014/main" id="{0673BE27-75D7-4F2F-978A-5F57300C924A}"/>
              </a:ext>
            </a:extLst>
          </p:cNvPr>
          <p:cNvSpPr txBox="1"/>
          <p:nvPr/>
        </p:nvSpPr>
        <p:spPr>
          <a:xfrm>
            <a:off x="8413116" y="1344021"/>
            <a:ext cx="420413" cy="557681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rgbClr val="9BBB59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0" cap="none" spc="0" normalizeH="0" baseline="0" noProof="0" dirty="0" smtClean="0">
              <a:ln w="1270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51" name="TextBox 3450">
            <a:extLst>
              <a:ext uri="{FF2B5EF4-FFF2-40B4-BE49-F238E27FC236}">
                <a16:creationId xmlns="" xmlns:a16="http://schemas.microsoft.com/office/drawing/2014/main" id="{892CF53A-3F54-48CE-B43C-51E61282E54A}"/>
              </a:ext>
            </a:extLst>
          </p:cNvPr>
          <p:cNvSpPr txBox="1"/>
          <p:nvPr/>
        </p:nvSpPr>
        <p:spPr>
          <a:xfrm>
            <a:off x="3402183" y="1481693"/>
            <a:ext cx="2708432" cy="29086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lvl="1">
              <a:buClr>
                <a:srgbClr val="FF0000"/>
              </a:buClr>
              <a:defRPr/>
            </a:pPr>
            <a:r>
              <a:rPr lang="tr-TR" altLang="tr-TR" sz="1400" b="1" dirty="0" smtClean="0"/>
              <a:t>İDARİ </a:t>
            </a:r>
            <a:r>
              <a:rPr lang="tr-TR" altLang="tr-TR" sz="1400" b="1" dirty="0"/>
              <a:t>PARA </a:t>
            </a:r>
            <a:r>
              <a:rPr lang="tr-TR" altLang="tr-TR" sz="1400" b="1" dirty="0" smtClean="0"/>
              <a:t>CEZALARI</a:t>
            </a:r>
          </a:p>
          <a:p>
            <a:pPr marL="0" lvl="1">
              <a:buClr>
                <a:srgbClr val="FF0000"/>
              </a:buClr>
              <a:defRPr/>
            </a:pPr>
            <a:endParaRPr lang="tr-TR" altLang="tr-TR" sz="1400" b="1" dirty="0">
              <a:solidFill>
                <a:srgbClr val="0070C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 smtClean="0">
                <a:solidFill>
                  <a:srgbClr val="FF0000"/>
                </a:solidFill>
              </a:rPr>
              <a:t>Trafik </a:t>
            </a:r>
            <a:r>
              <a:rPr lang="tr-TR" altLang="tr-TR" sz="1400" b="1" dirty="0">
                <a:solidFill>
                  <a:srgbClr val="FF0000"/>
                </a:solidFill>
              </a:rPr>
              <a:t>Para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Cezaları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FF0000"/>
                </a:solidFill>
              </a:rPr>
              <a:t>Askerlik İdari Para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Cezaları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FF0000"/>
                </a:solidFill>
              </a:rPr>
              <a:t>Seçim İdari Para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Cezaları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FF0000"/>
                </a:solidFill>
              </a:rPr>
              <a:t>Nüfus İdari Para Cezaları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FF0000"/>
                </a:solidFill>
              </a:rPr>
              <a:t>Karayolu Taşıma Kanununa Göre Kesilen Para Cezaları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r-TR" altLang="tr-TR" sz="1400" b="1" dirty="0">
                <a:solidFill>
                  <a:srgbClr val="FF0000"/>
                </a:solidFill>
              </a:rPr>
              <a:t>K.G.M. İşletimindeki Otoyol ve Köprülerden Usulsüz Geçişler Nedeniyle Kesilen İdari Para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Cezaları </a:t>
            </a:r>
            <a:r>
              <a:rPr lang="tr-TR" altLang="tr-TR" sz="1400" b="1" dirty="0" err="1" smtClean="0">
                <a:solidFill>
                  <a:srgbClr val="FF0000"/>
                </a:solidFill>
              </a:rPr>
              <a:t>v.b</a:t>
            </a:r>
            <a:r>
              <a:rPr lang="tr-TR" altLang="tr-TR" sz="1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2" name="TextBox 3453">
            <a:extLst>
              <a:ext uri="{FF2B5EF4-FFF2-40B4-BE49-F238E27FC236}">
                <a16:creationId xmlns="" xmlns:a16="http://schemas.microsoft.com/office/drawing/2014/main" id="{A0006752-65FA-4413-961D-5F826EA22BE2}"/>
              </a:ext>
            </a:extLst>
          </p:cNvPr>
          <p:cNvSpPr txBox="1"/>
          <p:nvPr/>
        </p:nvSpPr>
        <p:spPr>
          <a:xfrm>
            <a:off x="6523851" y="1542356"/>
            <a:ext cx="2287779" cy="3081287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0" lvl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tr-TR" sz="2000" b="1" dirty="0" smtClean="0"/>
              <a:t>DİĞER ALACAKLAR</a:t>
            </a:r>
          </a:p>
          <a:p>
            <a:pPr marL="0" lvl="1" algn="ctr">
              <a:spcBef>
                <a:spcPct val="20000"/>
              </a:spcBef>
              <a:buClr>
                <a:srgbClr val="FF0000"/>
              </a:buClr>
              <a:defRPr/>
            </a:pPr>
            <a:endParaRPr lang="tr-TR" sz="2400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Öğrenim 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Katkı Kredisi ve Öğrenim Kredisi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Borçları</a:t>
            </a:r>
          </a:p>
          <a:p>
            <a:pPr marL="4572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Madenlerden 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Devlet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Hakkı</a:t>
            </a:r>
          </a:p>
          <a:p>
            <a:pPr marL="4572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tr-TR" sz="2000" b="1" dirty="0" err="1" smtClean="0">
                <a:solidFill>
                  <a:schemeClr val="accent6">
                    <a:lumMod val="50000"/>
                  </a:schemeClr>
                </a:solidFill>
              </a:rPr>
              <a:t>Ecrimisiller</a:t>
            </a:r>
            <a:endParaRPr lang="tr-T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Haksız 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Alınan Destekleme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Ödemeleri</a:t>
            </a:r>
          </a:p>
          <a:p>
            <a:pPr marL="457200" lvl="1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Kaynak 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Kullanımı Destekleme </a:t>
            </a:r>
            <a:r>
              <a:rPr lang="tr-TR" sz="2000" b="1" dirty="0" smtClean="0">
                <a:solidFill>
                  <a:schemeClr val="accent6">
                    <a:lumMod val="50000"/>
                  </a:schemeClr>
                </a:solidFill>
              </a:rPr>
              <a:t>Fon </a:t>
            </a:r>
            <a:r>
              <a:rPr lang="tr-TR" sz="2000" b="1" dirty="0" err="1" smtClean="0">
                <a:solidFill>
                  <a:schemeClr val="accent6">
                    <a:lumMod val="50000"/>
                  </a:schemeClr>
                </a:solidFill>
              </a:rPr>
              <a:t>v.b</a:t>
            </a: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4" name="TextBox 3459">
            <a:extLst>
              <a:ext uri="{FF2B5EF4-FFF2-40B4-BE49-F238E27FC236}">
                <a16:creationId xmlns="" xmlns:a16="http://schemas.microsoft.com/office/drawing/2014/main" id="{DA98E823-ED93-441B-BCB0-9246164E3113}"/>
              </a:ext>
            </a:extLst>
          </p:cNvPr>
          <p:cNvSpPr txBox="1"/>
          <p:nvPr/>
        </p:nvSpPr>
        <p:spPr>
          <a:xfrm>
            <a:off x="274961" y="1476052"/>
            <a:ext cx="2817851" cy="2974629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 marL="107125" lvl="1">
              <a:buClr>
                <a:schemeClr val="tx1"/>
              </a:buClr>
              <a:defRPr/>
            </a:pPr>
            <a:r>
              <a:rPr lang="tr-TR" sz="2900" b="1" dirty="0" smtClean="0"/>
              <a:t>VERGİ </a:t>
            </a:r>
            <a:r>
              <a:rPr lang="tr-TR" sz="2900" b="1" dirty="0"/>
              <a:t>ve VERGİ </a:t>
            </a:r>
            <a:r>
              <a:rPr lang="tr-TR" sz="2900" b="1" dirty="0" smtClean="0"/>
              <a:t>CEZALARI</a:t>
            </a:r>
          </a:p>
          <a:p>
            <a:pPr marL="107125" lvl="1">
              <a:buClr>
                <a:schemeClr val="tx1"/>
              </a:buClr>
              <a:defRPr/>
            </a:pPr>
            <a:endParaRPr lang="tr-TR" sz="2400" b="1" u="sng" dirty="0">
              <a:solidFill>
                <a:srgbClr val="FF0000"/>
              </a:solidFill>
            </a:endParaRPr>
          </a:p>
          <a:p>
            <a:pPr marL="450025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tr-TR" sz="2400" b="1" u="sng" dirty="0">
              <a:solidFill>
                <a:srgbClr val="FF0000"/>
              </a:solidFill>
            </a:endParaRPr>
          </a:p>
          <a:p>
            <a:pPr marL="482600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Gelir </a:t>
            </a:r>
            <a:r>
              <a:rPr lang="tr-TR" sz="2900" b="1" dirty="0">
                <a:solidFill>
                  <a:srgbClr val="0070C0"/>
                </a:solidFill>
              </a:rPr>
              <a:t>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Kurumlar </a:t>
            </a:r>
            <a:r>
              <a:rPr lang="tr-TR" sz="2900" b="1" dirty="0">
                <a:solidFill>
                  <a:srgbClr val="0070C0"/>
                </a:solidFill>
              </a:rPr>
              <a:t>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Katma </a:t>
            </a:r>
            <a:r>
              <a:rPr lang="tr-TR" sz="2900" b="1" dirty="0">
                <a:solidFill>
                  <a:srgbClr val="0070C0"/>
                </a:solidFill>
              </a:rPr>
              <a:t>Değer 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Özel </a:t>
            </a:r>
            <a:r>
              <a:rPr lang="tr-TR" sz="2900" b="1" dirty="0">
                <a:solidFill>
                  <a:srgbClr val="0070C0"/>
                </a:solidFill>
              </a:rPr>
              <a:t>Tüketim 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Motorlu </a:t>
            </a:r>
            <a:r>
              <a:rPr lang="tr-TR" sz="2900" b="1" dirty="0">
                <a:solidFill>
                  <a:srgbClr val="0070C0"/>
                </a:solidFill>
              </a:rPr>
              <a:t>Taşıtlar 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Emlak </a:t>
            </a:r>
            <a:r>
              <a:rPr lang="tr-TR" sz="2900" b="1" dirty="0">
                <a:solidFill>
                  <a:srgbClr val="0070C0"/>
                </a:solidFill>
              </a:rPr>
              <a:t>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Çevre </a:t>
            </a:r>
            <a:r>
              <a:rPr lang="tr-TR" sz="2900" b="1" dirty="0">
                <a:solidFill>
                  <a:srgbClr val="0070C0"/>
                </a:solidFill>
              </a:rPr>
              <a:t>Temizlik 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Gümrük </a:t>
            </a:r>
            <a:r>
              <a:rPr lang="tr-TR" sz="2900" b="1" dirty="0">
                <a:solidFill>
                  <a:srgbClr val="0070C0"/>
                </a:solidFill>
              </a:rPr>
              <a:t>Vergisi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Diğer </a:t>
            </a:r>
            <a:r>
              <a:rPr lang="tr-TR" sz="2900" b="1" dirty="0">
                <a:solidFill>
                  <a:srgbClr val="0070C0"/>
                </a:solidFill>
              </a:rPr>
              <a:t>Vergiler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Vergi </a:t>
            </a:r>
            <a:r>
              <a:rPr lang="tr-TR" sz="2900" b="1" dirty="0">
                <a:solidFill>
                  <a:srgbClr val="0070C0"/>
                </a:solidFill>
              </a:rPr>
              <a:t>cezaları, faizleri ve gecikme zamları</a:t>
            </a:r>
          </a:p>
          <a:p>
            <a:pPr marL="484188" lvl="1" indent="-457200" algn="just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tr-TR" sz="2900" b="1" dirty="0" smtClean="0">
                <a:solidFill>
                  <a:srgbClr val="0070C0"/>
                </a:solidFill>
              </a:rPr>
              <a:t>Gümrük </a:t>
            </a:r>
            <a:r>
              <a:rPr lang="tr-TR" sz="2900" b="1" dirty="0">
                <a:solidFill>
                  <a:srgbClr val="0070C0"/>
                </a:solidFill>
              </a:rPr>
              <a:t>idari para cezaları</a:t>
            </a:r>
          </a:p>
        </p:txBody>
      </p:sp>
      <p:sp>
        <p:nvSpPr>
          <p:cNvPr id="56" name="Isosceles Triangle 3463">
            <a:extLst>
              <a:ext uri="{FF2B5EF4-FFF2-40B4-BE49-F238E27FC236}">
                <a16:creationId xmlns="" xmlns:a16="http://schemas.microsoft.com/office/drawing/2014/main" id="{3C8DA1E9-CEAD-4C86-A2F4-BF893489503E}"/>
              </a:ext>
            </a:extLst>
          </p:cNvPr>
          <p:cNvSpPr/>
          <p:nvPr/>
        </p:nvSpPr>
        <p:spPr>
          <a:xfrm rot="5400000">
            <a:off x="2625966" y="4488824"/>
            <a:ext cx="226807" cy="195524"/>
          </a:xfrm>
          <a:prstGeom prst="triangle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Isosceles Triangle 3464">
            <a:extLst>
              <a:ext uri="{FF2B5EF4-FFF2-40B4-BE49-F238E27FC236}">
                <a16:creationId xmlns="" xmlns:a16="http://schemas.microsoft.com/office/drawing/2014/main" id="{658C5673-D674-4E63-8E2B-B8481A3ECEFF}"/>
              </a:ext>
            </a:extLst>
          </p:cNvPr>
          <p:cNvSpPr/>
          <p:nvPr/>
        </p:nvSpPr>
        <p:spPr>
          <a:xfrm>
            <a:off x="6103198" y="1901702"/>
            <a:ext cx="226807" cy="195524"/>
          </a:xfrm>
          <a:prstGeom prst="triangle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Isosceles Triangle 3465">
            <a:extLst>
              <a:ext uri="{FF2B5EF4-FFF2-40B4-BE49-F238E27FC236}">
                <a16:creationId xmlns="" xmlns:a16="http://schemas.microsoft.com/office/drawing/2014/main" id="{296C8500-501A-4BA0-9BEE-B6809E9BC31D}"/>
              </a:ext>
            </a:extLst>
          </p:cNvPr>
          <p:cNvSpPr/>
          <p:nvPr/>
        </p:nvSpPr>
        <p:spPr>
          <a:xfrm rot="10800000">
            <a:off x="8826948" y="2809996"/>
            <a:ext cx="226807" cy="195524"/>
          </a:xfrm>
          <a:prstGeom prst="triangle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51" grpId="0"/>
      <p:bldP spid="52" grpId="0"/>
      <p:bldP spid="54" grpId="0"/>
      <p:bldP spid="56" grpId="0" animBg="1"/>
      <p:bldP spid="57" grpId="0" animBg="1"/>
      <p:bldP spid="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Yuvarlatılmış Dikdörtgen 18"/>
          <p:cNvSpPr/>
          <p:nvPr/>
        </p:nvSpPr>
        <p:spPr>
          <a:xfrm>
            <a:off x="296028" y="3964684"/>
            <a:ext cx="8529919" cy="667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296028" y="2616668"/>
            <a:ext cx="8529919" cy="667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uvarlatılmış Dikdörtgen 2"/>
          <p:cNvSpPr/>
          <p:nvPr/>
        </p:nvSpPr>
        <p:spPr>
          <a:xfrm>
            <a:off x="296029" y="1374846"/>
            <a:ext cx="8529919" cy="6652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50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DİĞER HUSUSLAR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888" y="1047348"/>
            <a:ext cx="8208912" cy="1300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Yeni Kanundan;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7256 sayılı Kanun kapsamında yapılandırılan borçlar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6183 sayılı Kanuna göre taksitlendirilen borçlar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için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yararlanılabilir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87978" y="2622804"/>
            <a:ext cx="8208912" cy="985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6736, 7020 ve 7143 sayılı Kanun kapsamında taksit ödemeleri devam eden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6736 sayılı Kanuna göre tahakkuk eden (matrah artırımı vb.)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alacaklar için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yararlanılamayacak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87978" y="4015516"/>
            <a:ext cx="8208912" cy="65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Borç durumunu gösterir belgede yapılandırılan borçların yer almaması için bu borçların en az %10’unun ödenmiş olması şartı aranacak</a:t>
            </a:r>
            <a:endParaRPr kumimoji="0" lang="tr-T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3" grpId="0" animBg="1"/>
      <p:bldP spid="6" grpId="0" animBg="1"/>
      <p:bldP spid="4" grpId="0" animBg="1"/>
      <p:bldP spid="11" grpId="0" animBg="1"/>
      <p:bldP spid="2" grpId="0"/>
      <p:bldP spid="15" grpId="0"/>
      <p:bldP spid="9" grpId="0"/>
      <p:bldP spid="13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Yuvarlatılmış Dikdörtgen 9"/>
          <p:cNvSpPr/>
          <p:nvPr/>
        </p:nvSpPr>
        <p:spPr>
          <a:xfrm>
            <a:off x="174671" y="1452177"/>
            <a:ext cx="8811674" cy="8349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51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YENİDEN DEĞERLEME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1124744"/>
            <a:ext cx="8640960" cy="3382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179388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Mükellefler, 9/6/2021 tarihi itibarıyla aktiflerine kayıtlı olan;</a:t>
            </a: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179388" algn="l"/>
              </a:tabLst>
              <a:defRPr/>
            </a:pPr>
            <a:r>
              <a:rPr kumimoji="0" lang="tr-TR" altLang="tr-T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3975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Taşınmazlar ile</a:t>
            </a:r>
          </a:p>
          <a:p>
            <a:pPr marL="53975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Amortismana tabi diğer iktisadi kıymetlerini,</a:t>
            </a:r>
          </a:p>
          <a:p>
            <a:pPr marL="627063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179388" algn="l"/>
              </a:tabLst>
              <a:defRPr/>
            </a:pPr>
            <a:endParaRPr kumimoji="0" lang="tr-TR" altLang="tr-TR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179388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31/12/2021 tarihine kadar, Yİ-ÜFE değerindeki artış oranını dikkate alarak yeniden değerleyebileceklerdir.</a:t>
            </a:r>
          </a:p>
          <a:p>
            <a:pPr marL="1793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179388" algn="l"/>
              </a:tabLst>
              <a:defRPr/>
            </a:pPr>
            <a:endParaRPr kumimoji="0" lang="tr-TR" altLang="tr-TR" sz="9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938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>
                <a:tab pos="179388" algn="l"/>
              </a:tabLst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Yapılan yeniden değerleme sonrası pasifte özel bir fon hesabında gösterilen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değer artışı tutarı üzerinden %2 oranında hesaplanan vergi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yeniden değerleme işleminin yapıldığı tarihi izleyen ayın sonuna kadar bir beyanname ile gelir veya kurumlar vergisi yönünden bağlı olunan vergi dairesine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beyan edilecek ve ilk taksiti beyanname verme süresi içinde, izleyen taksitler beyanname verme süresini takip eden ikinci ve dördüncü ayda olmak üzere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üç eşit taksitte ödenecektir.</a:t>
            </a:r>
            <a:endParaRPr kumimoji="0" lang="tr-TR" altLang="tr-TR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8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52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ARAÇ MUAYENESİ</a:t>
            </a:r>
            <a:endParaRPr lang="sv-S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1167776"/>
            <a:ext cx="6599014" cy="3475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9/6/2021 tarihine kadar araç muayenesini yaptırması gerektiği halde yaptırmamış olanların,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31/12/2021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tarihine kadar (bu tarih dâhil) araç muayenelerini yaptırmaları halinde,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1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Muayene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süresi geçirilen her ay ve kesri için tahsili gereken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%5 fazla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yerine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Yİ-ÜFE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oranları esas alınarak hesaplanacak tutar,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tr-TR" sz="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9/6/2021 tarihinden araç muayenelerinin yapıldığı tarihe kadar geçen sürenin her ay ve kesri için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%0,75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oranı esas alınarak hesaplanacak tutar,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tahsil edilecek,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9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Muayene süresi geçirilen her ay ve kesri için hesaplanan </a:t>
            </a: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%5 fazlanın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tahsilinden 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vazgeçilecektir.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35453" y="2021562"/>
            <a:ext cx="1754602" cy="128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Son gün</a:t>
            </a:r>
          </a:p>
          <a:p>
            <a:pPr algn="ctr"/>
            <a:r>
              <a:rPr lang="tr-TR" dirty="0" smtClean="0"/>
              <a:t>31 ARALIK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78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53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557719" y="458269"/>
            <a:ext cx="8009107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İnteraktif Vergi Dairesi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11803" y="1199903"/>
            <a:ext cx="8093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Başvurularınızı</a:t>
            </a:r>
            <a:r>
              <a:rPr kumimoji="0" lang="tr-TR" sz="2400" b="1" i="0" u="none" strike="noStrike" kern="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Maskesiz Yapabileceğiniz Tek Vergi Dairesi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İnteraktif Vergi Dairesi</a:t>
            </a:r>
          </a:p>
        </p:txBody>
      </p:sp>
      <p:pic>
        <p:nvPicPr>
          <p:cNvPr id="10" name="Resi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099" y="2120631"/>
            <a:ext cx="6374859" cy="26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611560" y="1985335"/>
            <a:ext cx="79208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tr-TR" sz="6000" b="1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TEŞEKKÜRLER</a:t>
            </a:r>
            <a:endParaRPr lang="tr-TR" sz="6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12" y="1627778"/>
            <a:ext cx="2299041" cy="6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6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KAPSAMA GİRMEYEN ALACAKLAR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682067" y="1249039"/>
            <a:ext cx="33725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1593 sayılı Umumi Hıfzıssıhha Kanunu Kaynaklı İdari Para Cezaları (Covid-19)</a:t>
            </a:r>
          </a:p>
          <a:p>
            <a:pPr algn="just"/>
            <a:endParaRPr lang="tr-TR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79"/>
          <p:cNvSpPr/>
          <p:nvPr/>
        </p:nvSpPr>
        <p:spPr>
          <a:xfrm>
            <a:off x="2733122" y="2588145"/>
            <a:ext cx="4860000" cy="91440"/>
          </a:xfrm>
          <a:prstGeom prst="rect">
            <a:avLst/>
          </a:prstGeom>
          <a:solidFill>
            <a:srgbClr val="2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0"/>
          <p:cNvSpPr/>
          <p:nvPr/>
        </p:nvSpPr>
        <p:spPr>
          <a:xfrm>
            <a:off x="3849548" y="1908349"/>
            <a:ext cx="457186" cy="771236"/>
          </a:xfrm>
          <a:custGeom>
            <a:avLst/>
            <a:gdLst>
              <a:gd name="connsiteX0" fmla="*/ 377986 w 457186"/>
              <a:gd name="connsiteY0" fmla="*/ 0 h 1377050"/>
              <a:gd name="connsiteX1" fmla="*/ 457186 w 457186"/>
              <a:gd name="connsiteY1" fmla="*/ 0 h 1377050"/>
              <a:gd name="connsiteX2" fmla="*/ 457186 w 457186"/>
              <a:gd name="connsiteY2" fmla="*/ 974562 h 1377050"/>
              <a:gd name="connsiteX3" fmla="*/ 54698 w 457186"/>
              <a:gd name="connsiteY3" fmla="*/ 1377050 h 1377050"/>
              <a:gd name="connsiteX4" fmla="*/ 0 w 457186"/>
              <a:gd name="connsiteY4" fmla="*/ 1377050 h 1377050"/>
              <a:gd name="connsiteX5" fmla="*/ 0 w 457186"/>
              <a:gd name="connsiteY5" fmla="*/ 1285873 h 1377050"/>
              <a:gd name="connsiteX6" fmla="*/ 70747 w 457186"/>
              <a:gd name="connsiteY6" fmla="*/ 1285873 h 1377050"/>
              <a:gd name="connsiteX7" fmla="*/ 377986 w 457186"/>
              <a:gd name="connsiteY7" fmla="*/ 978634 h 13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86" h="1377050">
                <a:moveTo>
                  <a:pt x="377986" y="0"/>
                </a:moveTo>
                <a:lnTo>
                  <a:pt x="457186" y="0"/>
                </a:lnTo>
                <a:lnTo>
                  <a:pt x="457186" y="974562"/>
                </a:lnTo>
                <a:cubicBezTo>
                  <a:pt x="457186" y="1196850"/>
                  <a:pt x="276986" y="1377050"/>
                  <a:pt x="54698" y="1377050"/>
                </a:cubicBezTo>
                <a:lnTo>
                  <a:pt x="0" y="1377050"/>
                </a:lnTo>
                <a:lnTo>
                  <a:pt x="0" y="1285873"/>
                </a:lnTo>
                <a:lnTo>
                  <a:pt x="70747" y="1285873"/>
                </a:lnTo>
                <a:cubicBezTo>
                  <a:pt x="240430" y="1285873"/>
                  <a:pt x="377986" y="1148317"/>
                  <a:pt x="377986" y="978634"/>
                </a:cubicBezTo>
                <a:close/>
              </a:path>
            </a:pathLst>
          </a:custGeom>
          <a:solidFill>
            <a:srgbClr val="2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3"/>
          <p:cNvSpPr/>
          <p:nvPr/>
        </p:nvSpPr>
        <p:spPr>
          <a:xfrm flipV="1">
            <a:off x="4778407" y="2588145"/>
            <a:ext cx="457186" cy="919592"/>
          </a:xfrm>
          <a:custGeom>
            <a:avLst/>
            <a:gdLst>
              <a:gd name="connsiteX0" fmla="*/ 377986 w 457186"/>
              <a:gd name="connsiteY0" fmla="*/ 0 h 1377050"/>
              <a:gd name="connsiteX1" fmla="*/ 457186 w 457186"/>
              <a:gd name="connsiteY1" fmla="*/ 0 h 1377050"/>
              <a:gd name="connsiteX2" fmla="*/ 457186 w 457186"/>
              <a:gd name="connsiteY2" fmla="*/ 974562 h 1377050"/>
              <a:gd name="connsiteX3" fmla="*/ 54698 w 457186"/>
              <a:gd name="connsiteY3" fmla="*/ 1377050 h 1377050"/>
              <a:gd name="connsiteX4" fmla="*/ 0 w 457186"/>
              <a:gd name="connsiteY4" fmla="*/ 1377050 h 1377050"/>
              <a:gd name="connsiteX5" fmla="*/ 0 w 457186"/>
              <a:gd name="connsiteY5" fmla="*/ 1285873 h 1377050"/>
              <a:gd name="connsiteX6" fmla="*/ 70747 w 457186"/>
              <a:gd name="connsiteY6" fmla="*/ 1285873 h 1377050"/>
              <a:gd name="connsiteX7" fmla="*/ 377986 w 457186"/>
              <a:gd name="connsiteY7" fmla="*/ 978634 h 13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86" h="1377050">
                <a:moveTo>
                  <a:pt x="377986" y="0"/>
                </a:moveTo>
                <a:lnTo>
                  <a:pt x="457186" y="0"/>
                </a:lnTo>
                <a:lnTo>
                  <a:pt x="457186" y="974562"/>
                </a:lnTo>
                <a:cubicBezTo>
                  <a:pt x="457186" y="1196850"/>
                  <a:pt x="276986" y="1377050"/>
                  <a:pt x="54698" y="1377050"/>
                </a:cubicBezTo>
                <a:lnTo>
                  <a:pt x="0" y="1377050"/>
                </a:lnTo>
                <a:lnTo>
                  <a:pt x="0" y="1285873"/>
                </a:lnTo>
                <a:lnTo>
                  <a:pt x="70747" y="1285873"/>
                </a:lnTo>
                <a:cubicBezTo>
                  <a:pt x="240430" y="1285873"/>
                  <a:pt x="377986" y="1148317"/>
                  <a:pt x="377986" y="978634"/>
                </a:cubicBezTo>
                <a:close/>
              </a:path>
            </a:pathLst>
          </a:custGeom>
          <a:solidFill>
            <a:srgbClr val="2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40">
            <a:extLst>
              <a:ext uri="{FF2B5EF4-FFF2-40B4-BE49-F238E27FC236}">
                <a16:creationId xmlns="" xmlns:a16="http://schemas.microsoft.com/office/drawing/2014/main" id="{591D7154-7104-477A-A267-29B7F59277CF}"/>
              </a:ext>
            </a:extLst>
          </p:cNvPr>
          <p:cNvGrpSpPr/>
          <p:nvPr/>
        </p:nvGrpSpPr>
        <p:grpSpPr>
          <a:xfrm>
            <a:off x="599600" y="1866323"/>
            <a:ext cx="1815541" cy="2105682"/>
            <a:chOff x="2050732" y="1266266"/>
            <a:chExt cx="3359467" cy="4325468"/>
          </a:xfrm>
        </p:grpSpPr>
        <p:grpSp>
          <p:nvGrpSpPr>
            <p:cNvPr id="26" name="Group 14">
              <a:extLst>
                <a:ext uri="{FF2B5EF4-FFF2-40B4-BE49-F238E27FC236}">
                  <a16:creationId xmlns="" xmlns:a16="http://schemas.microsoft.com/office/drawing/2014/main" id="{48B83C53-B05F-482A-82A1-BE0464743B39}"/>
                </a:ext>
              </a:extLst>
            </p:cNvPr>
            <p:cNvGrpSpPr/>
            <p:nvPr/>
          </p:nvGrpSpPr>
          <p:grpSpPr>
            <a:xfrm>
              <a:off x="2050732" y="1266266"/>
              <a:ext cx="3359467" cy="4325468"/>
              <a:chOff x="5230813" y="2312988"/>
              <a:chExt cx="1733550" cy="2232025"/>
            </a:xfrm>
          </p:grpSpPr>
          <p:sp>
            <p:nvSpPr>
              <p:cNvPr id="34" name="Freeform 6">
                <a:extLst>
                  <a:ext uri="{FF2B5EF4-FFF2-40B4-BE49-F238E27FC236}">
                    <a16:creationId xmlns="" xmlns:a16="http://schemas.microsoft.com/office/drawing/2014/main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="" xmlns:a16="http://schemas.microsoft.com/office/drawing/2014/main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="" xmlns:a16="http://schemas.microsoft.com/office/drawing/2014/main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7" name="Straight Connector 2">
              <a:extLst>
                <a:ext uri="{FF2B5EF4-FFF2-40B4-BE49-F238E27FC236}">
                  <a16:creationId xmlns="" xmlns:a16="http://schemas.microsoft.com/office/drawing/2014/main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">
              <a:extLst>
                <a:ext uri="{FF2B5EF4-FFF2-40B4-BE49-F238E27FC236}">
                  <a16:creationId xmlns="" xmlns:a16="http://schemas.microsoft.com/office/drawing/2014/main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2">
              <a:extLst>
                <a:ext uri="{FF2B5EF4-FFF2-40B4-BE49-F238E27FC236}">
                  <a16:creationId xmlns="" xmlns:a16="http://schemas.microsoft.com/office/drawing/2014/main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7">
              <a:extLst>
                <a:ext uri="{FF2B5EF4-FFF2-40B4-BE49-F238E27FC236}">
                  <a16:creationId xmlns="" xmlns:a16="http://schemas.microsoft.com/office/drawing/2014/main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>
              <a:extLst>
                <a:ext uri="{FF2B5EF4-FFF2-40B4-BE49-F238E27FC236}">
                  <a16:creationId xmlns="" xmlns:a16="http://schemas.microsoft.com/office/drawing/2014/main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9">
              <a:extLst>
                <a:ext uri="{FF2B5EF4-FFF2-40B4-BE49-F238E27FC236}">
                  <a16:creationId xmlns="" xmlns:a16="http://schemas.microsoft.com/office/drawing/2014/main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9">
              <a:extLst>
                <a:ext uri="{FF2B5EF4-FFF2-40B4-BE49-F238E27FC236}">
                  <a16:creationId xmlns="" xmlns:a16="http://schemas.microsoft.com/office/drawing/2014/main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84"/>
          <p:cNvSpPr/>
          <p:nvPr/>
        </p:nvSpPr>
        <p:spPr>
          <a:xfrm flipV="1">
            <a:off x="7550524" y="2584892"/>
            <a:ext cx="457186" cy="1380744"/>
          </a:xfrm>
          <a:custGeom>
            <a:avLst/>
            <a:gdLst>
              <a:gd name="connsiteX0" fmla="*/ 377986 w 457186"/>
              <a:gd name="connsiteY0" fmla="*/ 0 h 1377050"/>
              <a:gd name="connsiteX1" fmla="*/ 457186 w 457186"/>
              <a:gd name="connsiteY1" fmla="*/ 0 h 1377050"/>
              <a:gd name="connsiteX2" fmla="*/ 457186 w 457186"/>
              <a:gd name="connsiteY2" fmla="*/ 974562 h 1377050"/>
              <a:gd name="connsiteX3" fmla="*/ 54698 w 457186"/>
              <a:gd name="connsiteY3" fmla="*/ 1377050 h 1377050"/>
              <a:gd name="connsiteX4" fmla="*/ 0 w 457186"/>
              <a:gd name="connsiteY4" fmla="*/ 1377050 h 1377050"/>
              <a:gd name="connsiteX5" fmla="*/ 0 w 457186"/>
              <a:gd name="connsiteY5" fmla="*/ 1285873 h 1377050"/>
              <a:gd name="connsiteX6" fmla="*/ 70747 w 457186"/>
              <a:gd name="connsiteY6" fmla="*/ 1285873 h 1377050"/>
              <a:gd name="connsiteX7" fmla="*/ 377986 w 457186"/>
              <a:gd name="connsiteY7" fmla="*/ 978634 h 13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86" h="1377050">
                <a:moveTo>
                  <a:pt x="377986" y="0"/>
                </a:moveTo>
                <a:lnTo>
                  <a:pt x="457186" y="0"/>
                </a:lnTo>
                <a:lnTo>
                  <a:pt x="457186" y="974562"/>
                </a:lnTo>
                <a:cubicBezTo>
                  <a:pt x="457186" y="1196850"/>
                  <a:pt x="276986" y="1377050"/>
                  <a:pt x="54698" y="1377050"/>
                </a:cubicBezTo>
                <a:lnTo>
                  <a:pt x="0" y="1377050"/>
                </a:lnTo>
                <a:lnTo>
                  <a:pt x="0" y="1285873"/>
                </a:lnTo>
                <a:lnTo>
                  <a:pt x="70747" y="1285873"/>
                </a:lnTo>
                <a:cubicBezTo>
                  <a:pt x="240430" y="1285873"/>
                  <a:pt x="377986" y="1148317"/>
                  <a:pt x="377986" y="978634"/>
                </a:cubicBezTo>
                <a:close/>
              </a:path>
            </a:pathLst>
          </a:custGeom>
          <a:solidFill>
            <a:srgbClr val="2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80"/>
          <p:cNvSpPr/>
          <p:nvPr/>
        </p:nvSpPr>
        <p:spPr>
          <a:xfrm>
            <a:off x="6883697" y="1877584"/>
            <a:ext cx="457186" cy="771236"/>
          </a:xfrm>
          <a:custGeom>
            <a:avLst/>
            <a:gdLst>
              <a:gd name="connsiteX0" fmla="*/ 377986 w 457186"/>
              <a:gd name="connsiteY0" fmla="*/ 0 h 1377050"/>
              <a:gd name="connsiteX1" fmla="*/ 457186 w 457186"/>
              <a:gd name="connsiteY1" fmla="*/ 0 h 1377050"/>
              <a:gd name="connsiteX2" fmla="*/ 457186 w 457186"/>
              <a:gd name="connsiteY2" fmla="*/ 974562 h 1377050"/>
              <a:gd name="connsiteX3" fmla="*/ 54698 w 457186"/>
              <a:gd name="connsiteY3" fmla="*/ 1377050 h 1377050"/>
              <a:gd name="connsiteX4" fmla="*/ 0 w 457186"/>
              <a:gd name="connsiteY4" fmla="*/ 1377050 h 1377050"/>
              <a:gd name="connsiteX5" fmla="*/ 0 w 457186"/>
              <a:gd name="connsiteY5" fmla="*/ 1285873 h 1377050"/>
              <a:gd name="connsiteX6" fmla="*/ 70747 w 457186"/>
              <a:gd name="connsiteY6" fmla="*/ 1285873 h 1377050"/>
              <a:gd name="connsiteX7" fmla="*/ 377986 w 457186"/>
              <a:gd name="connsiteY7" fmla="*/ 978634 h 13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86" h="1377050">
                <a:moveTo>
                  <a:pt x="377986" y="0"/>
                </a:moveTo>
                <a:lnTo>
                  <a:pt x="457186" y="0"/>
                </a:lnTo>
                <a:lnTo>
                  <a:pt x="457186" y="974562"/>
                </a:lnTo>
                <a:cubicBezTo>
                  <a:pt x="457186" y="1196850"/>
                  <a:pt x="276986" y="1377050"/>
                  <a:pt x="54698" y="1377050"/>
                </a:cubicBezTo>
                <a:lnTo>
                  <a:pt x="0" y="1377050"/>
                </a:lnTo>
                <a:lnTo>
                  <a:pt x="0" y="1285873"/>
                </a:lnTo>
                <a:lnTo>
                  <a:pt x="70747" y="1285873"/>
                </a:lnTo>
                <a:cubicBezTo>
                  <a:pt x="240430" y="1285873"/>
                  <a:pt x="377986" y="1148317"/>
                  <a:pt x="377986" y="978634"/>
                </a:cubicBezTo>
                <a:close/>
              </a:path>
            </a:pathLst>
          </a:custGeom>
          <a:solidFill>
            <a:srgbClr val="29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kdörtgen 48"/>
          <p:cNvSpPr/>
          <p:nvPr/>
        </p:nvSpPr>
        <p:spPr>
          <a:xfrm>
            <a:off x="5741142" y="1295206"/>
            <a:ext cx="2777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</a:rPr>
              <a:t>Düzenleyici ve Denetleyici Kurumlarca Verilen İdari Para Cezaları</a:t>
            </a:r>
          </a:p>
          <a:p>
            <a:pPr algn="just"/>
            <a:endParaRPr lang="tr-TR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2663992" y="3587010"/>
            <a:ext cx="36333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</a:rPr>
              <a:t>4207 sayılı Tütün Ürünlerinin Zararlarının Önlenmesi ve Kontrolü Hakkında Kanun Kaynaklı İdari Para Cezaları</a:t>
            </a:r>
          </a:p>
          <a:p>
            <a:pPr algn="just"/>
            <a:endParaRPr lang="tr-TR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/>
            <a:endParaRPr lang="tr-TR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7010166" y="4017037"/>
            <a:ext cx="171696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</a:rPr>
              <a:t>Adli Para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Cezaları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5" name="Düz Bağlayıcı 54"/>
          <p:cNvCxnSpPr/>
          <p:nvPr/>
        </p:nvCxnSpPr>
        <p:spPr>
          <a:xfrm>
            <a:off x="1519108" y="3110415"/>
            <a:ext cx="498894" cy="5868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Düz Bağlayıcı 58"/>
          <p:cNvCxnSpPr/>
          <p:nvPr/>
        </p:nvCxnSpPr>
        <p:spPr>
          <a:xfrm flipV="1">
            <a:off x="1519108" y="3111111"/>
            <a:ext cx="467703" cy="5767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21" grpId="0"/>
      <p:bldP spid="22" grpId="0" animBg="1"/>
      <p:bldP spid="23" grpId="0" animBg="1"/>
      <p:bldP spid="24" grpId="0" animBg="1"/>
      <p:bldP spid="38" grpId="0" animBg="1"/>
      <p:bldP spid="45" grpId="0" animBg="1"/>
      <p:bldP spid="49" grpId="0"/>
      <p:bldP spid="50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64">
            <a:extLst>
              <a:ext uri="{FF2B5EF4-FFF2-40B4-BE49-F238E27FC236}">
                <a16:creationId xmlns="" xmlns:a16="http://schemas.microsoft.com/office/drawing/2014/main" id="{31A0CD32-68D7-4862-8454-EF9EC1945064}"/>
              </a:ext>
            </a:extLst>
          </p:cNvPr>
          <p:cNvSpPr/>
          <p:nvPr/>
        </p:nvSpPr>
        <p:spPr>
          <a:xfrm>
            <a:off x="174671" y="3600160"/>
            <a:ext cx="8784975" cy="1011305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C0504D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7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VERGİLERDE DÖNEM</a:t>
            </a:r>
          </a:p>
        </p:txBody>
      </p:sp>
      <p:sp>
        <p:nvSpPr>
          <p:cNvPr id="58" name="Rounded Rectangle 4">
            <a:extLst>
              <a:ext uri="{FF2B5EF4-FFF2-40B4-BE49-F238E27FC236}">
                <a16:creationId xmlns="" xmlns:a16="http://schemas.microsoft.com/office/drawing/2014/main" id="{12AD368E-6F7F-4E34-8E9E-4CD95FDF07A8}"/>
              </a:ext>
            </a:extLst>
          </p:cNvPr>
          <p:cNvSpPr/>
          <p:nvPr/>
        </p:nvSpPr>
        <p:spPr>
          <a:xfrm>
            <a:off x="174671" y="1188144"/>
            <a:ext cx="2117829" cy="2285256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4F81BD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TextBox 1293">
            <a:extLst>
              <a:ext uri="{FF2B5EF4-FFF2-40B4-BE49-F238E27FC236}">
                <a16:creationId xmlns="" xmlns:a16="http://schemas.microsoft.com/office/drawing/2014/main" id="{28110D6D-6A52-41B3-8533-752F913DA9F4}"/>
              </a:ext>
            </a:extLst>
          </p:cNvPr>
          <p:cNvSpPr txBox="1"/>
          <p:nvPr/>
        </p:nvSpPr>
        <p:spPr>
          <a:xfrm>
            <a:off x="255224" y="2031106"/>
            <a:ext cx="1965268" cy="13208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Kanunun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kapsamı</a:t>
            </a:r>
            <a:endParaRPr lang="tr-TR" altLang="ko-KR" sz="14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defTabSz="914400"/>
            <a:r>
              <a:rPr lang="en-US" altLang="ko-KR" sz="1400" b="1" dirty="0" smtClean="0">
                <a:solidFill>
                  <a:srgbClr val="FF0000"/>
                </a:solidFill>
                <a:cs typeface="Arial" pitchFamily="34" charset="0"/>
              </a:rPr>
              <a:t>30 </a:t>
            </a:r>
            <a:r>
              <a:rPr lang="en-US" altLang="ko-KR" sz="1400" b="1" dirty="0">
                <a:solidFill>
                  <a:srgbClr val="FF0000"/>
                </a:solidFill>
                <a:cs typeface="Arial" pitchFamily="34" charset="0"/>
              </a:rPr>
              <a:t>Nisan 2021 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tarihi</a:t>
            </a:r>
            <a:endParaRPr lang="tr-TR" altLang="ko-KR" sz="1400" b="1" dirty="0" smtClean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defTabSz="914400"/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(</a:t>
            </a:r>
            <a:r>
              <a:rPr lang="en-US" altLang="ko-KR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bu</a:t>
            </a:r>
            <a:r>
              <a:rPr lang="en-US" altLang="ko-KR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tarih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dahil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)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esas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alınarak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düzenlenmiştir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60" name="Right Arrow 6">
            <a:extLst>
              <a:ext uri="{FF2B5EF4-FFF2-40B4-BE49-F238E27FC236}">
                <a16:creationId xmlns="" xmlns:a16="http://schemas.microsoft.com/office/drawing/2014/main" id="{69A4CC7E-9298-42E4-A5F1-282FA40717BE}"/>
              </a:ext>
            </a:extLst>
          </p:cNvPr>
          <p:cNvSpPr/>
          <p:nvPr/>
        </p:nvSpPr>
        <p:spPr>
          <a:xfrm>
            <a:off x="318687" y="1346654"/>
            <a:ext cx="1102251" cy="648072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ounded Rectangle 64">
            <a:extLst>
              <a:ext uri="{FF2B5EF4-FFF2-40B4-BE49-F238E27FC236}">
                <a16:creationId xmlns="" xmlns:a16="http://schemas.microsoft.com/office/drawing/2014/main" id="{31A0CD32-68D7-4862-8454-EF9EC1945064}"/>
              </a:ext>
            </a:extLst>
          </p:cNvPr>
          <p:cNvSpPr/>
          <p:nvPr/>
        </p:nvSpPr>
        <p:spPr>
          <a:xfrm>
            <a:off x="2389066" y="1188144"/>
            <a:ext cx="2117829" cy="2285256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C0504D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TextBox 1299">
            <a:extLst>
              <a:ext uri="{FF2B5EF4-FFF2-40B4-BE49-F238E27FC236}">
                <a16:creationId xmlns="" xmlns:a16="http://schemas.microsoft.com/office/drawing/2014/main" id="{71D8A72C-AD53-4188-ADAA-323AA5866F95}"/>
              </a:ext>
            </a:extLst>
          </p:cNvPr>
          <p:cNvSpPr txBox="1"/>
          <p:nvPr/>
        </p:nvSpPr>
        <p:spPr>
          <a:xfrm>
            <a:off x="2469619" y="2031106"/>
            <a:ext cx="1965268" cy="13208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tr-TR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Vergiler için bu tarihten önceki vergilendirme dönemleri kapsama girmektedir.</a:t>
            </a:r>
          </a:p>
        </p:txBody>
      </p:sp>
      <p:sp>
        <p:nvSpPr>
          <p:cNvPr id="64" name="Right Arrow 66">
            <a:extLst>
              <a:ext uri="{FF2B5EF4-FFF2-40B4-BE49-F238E27FC236}">
                <a16:creationId xmlns="" xmlns:a16="http://schemas.microsoft.com/office/drawing/2014/main" id="{9E82EFF0-79D1-49C2-9A52-2E4DA2EE1BD5}"/>
              </a:ext>
            </a:extLst>
          </p:cNvPr>
          <p:cNvSpPr/>
          <p:nvPr/>
        </p:nvSpPr>
        <p:spPr>
          <a:xfrm>
            <a:off x="2533081" y="1346654"/>
            <a:ext cx="1108844" cy="648072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ounded Rectangle 71">
            <a:extLst>
              <a:ext uri="{FF2B5EF4-FFF2-40B4-BE49-F238E27FC236}">
                <a16:creationId xmlns="" xmlns:a16="http://schemas.microsoft.com/office/drawing/2014/main" id="{E29A8459-69CD-4760-A4FA-C97AB54CDEA4}"/>
              </a:ext>
            </a:extLst>
          </p:cNvPr>
          <p:cNvSpPr/>
          <p:nvPr/>
        </p:nvSpPr>
        <p:spPr>
          <a:xfrm>
            <a:off x="4615441" y="1188144"/>
            <a:ext cx="2117829" cy="2285256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9BBB59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TextBox 1305">
            <a:extLst>
              <a:ext uri="{FF2B5EF4-FFF2-40B4-BE49-F238E27FC236}">
                <a16:creationId xmlns="" xmlns:a16="http://schemas.microsoft.com/office/drawing/2014/main" id="{35ACF702-9D9A-4F6E-BB8C-B2D0635CB404}"/>
              </a:ext>
            </a:extLst>
          </p:cNvPr>
          <p:cNvSpPr txBox="1"/>
          <p:nvPr/>
        </p:nvSpPr>
        <p:spPr>
          <a:xfrm>
            <a:off x="4695994" y="2022343"/>
            <a:ext cx="1965268" cy="13124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Beyannameli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mükellefiyetlerde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bu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tarihe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kadar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verilmesi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gereken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beyannamelere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konu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vergiler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kapsamdadır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68" name="Right Arrow 73">
            <a:extLst>
              <a:ext uri="{FF2B5EF4-FFF2-40B4-BE49-F238E27FC236}">
                <a16:creationId xmlns="" xmlns:a16="http://schemas.microsoft.com/office/drawing/2014/main" id="{984FACD5-C65E-44A9-AF55-66E93EBAB995}"/>
              </a:ext>
            </a:extLst>
          </p:cNvPr>
          <p:cNvSpPr/>
          <p:nvPr/>
        </p:nvSpPr>
        <p:spPr>
          <a:xfrm>
            <a:off x="4759457" y="1323344"/>
            <a:ext cx="1108844" cy="648072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ed Rectangle 78">
            <a:extLst>
              <a:ext uri="{FF2B5EF4-FFF2-40B4-BE49-F238E27FC236}">
                <a16:creationId xmlns="" xmlns:a16="http://schemas.microsoft.com/office/drawing/2014/main" id="{C64E730A-5766-499D-A4F9-D94262133F1C}"/>
              </a:ext>
            </a:extLst>
          </p:cNvPr>
          <p:cNvSpPr/>
          <p:nvPr/>
        </p:nvSpPr>
        <p:spPr>
          <a:xfrm>
            <a:off x="6841818" y="1188144"/>
            <a:ext cx="2117829" cy="2285256"/>
          </a:xfrm>
          <a:prstGeom prst="roundRect">
            <a:avLst>
              <a:gd name="adj" fmla="val 7734"/>
            </a:avLst>
          </a:prstGeom>
          <a:solidFill>
            <a:sysClr val="window" lastClr="FFFFFF"/>
          </a:solidFill>
          <a:ln w="25400">
            <a:solidFill>
              <a:srgbClr val="8064A2"/>
            </a:solidFill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TextBox 1311">
            <a:extLst>
              <a:ext uri="{FF2B5EF4-FFF2-40B4-BE49-F238E27FC236}">
                <a16:creationId xmlns="" xmlns:a16="http://schemas.microsoft.com/office/drawing/2014/main" id="{9681B3D5-A5F7-4710-B16A-C3243E9CFBC7}"/>
              </a:ext>
            </a:extLst>
          </p:cNvPr>
          <p:cNvSpPr txBox="1"/>
          <p:nvPr/>
        </p:nvSpPr>
        <p:spPr>
          <a:xfrm>
            <a:off x="6922371" y="2007797"/>
            <a:ext cx="1965268" cy="13208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2021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yılına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ilişkin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yıllık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vergilerde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ise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bu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tarihten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önce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tahakkuk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edenler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kapsamdadır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72" name="Right Arrow 80">
            <a:extLst>
              <a:ext uri="{FF2B5EF4-FFF2-40B4-BE49-F238E27FC236}">
                <a16:creationId xmlns="" xmlns:a16="http://schemas.microsoft.com/office/drawing/2014/main" id="{5FE52673-DCE9-4753-A2CF-01AA0A9D862A}"/>
              </a:ext>
            </a:extLst>
          </p:cNvPr>
          <p:cNvSpPr/>
          <p:nvPr/>
        </p:nvSpPr>
        <p:spPr>
          <a:xfrm>
            <a:off x="6985834" y="1323344"/>
            <a:ext cx="1108844" cy="648072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8064A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Dikdörtgen 2"/>
          <p:cNvSpPr/>
          <p:nvPr/>
        </p:nvSpPr>
        <p:spPr>
          <a:xfrm>
            <a:off x="1016513" y="3609229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tr-TR" altLang="tr-TR" sz="1200" b="1" u="sng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Calibri" pitchFamily="34" charset="0"/>
              </a:rPr>
              <a:t>Ancak;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300" b="1" u="sng" dirty="0" smtClean="0">
              <a:solidFill>
                <a:srgbClr val="FF0000"/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Ø"/>
            </a:pPr>
            <a:endParaRPr lang="tr-TR" altLang="tr-TR" sz="300" b="1" dirty="0" smtClean="0">
              <a:latin typeface="+mn-lt"/>
              <a:ea typeface="Calibri" pitchFamily="34" charset="0"/>
              <a:cs typeface="Calibri" pitchFamily="34" charset="0"/>
            </a:endParaRPr>
          </a:p>
          <a:p>
            <a:pPr marL="536575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tr-TR" altLang="tr-TR" sz="12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2021 yılına ilişkin Motorlu Taşıtlar Vergisinin 2. taksiti,</a:t>
            </a:r>
          </a:p>
          <a:p>
            <a:pPr marL="536575" indent="-34290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tr-TR" altLang="tr-TR" sz="12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2021 </a:t>
            </a:r>
            <a:r>
              <a:rPr lang="tr-TR" altLang="tr-TR" sz="12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yılına ilişkin </a:t>
            </a:r>
            <a:r>
              <a:rPr lang="tr-TR" altLang="tr-TR" sz="12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Emlak Vergisi </a:t>
            </a:r>
            <a:r>
              <a:rPr lang="tr-TR" altLang="tr-TR" sz="12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ile işyeri ve diğer şekillerde kullanılan binalara ait </a:t>
            </a:r>
            <a:r>
              <a:rPr lang="tr-TR" altLang="tr-TR" sz="12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Çevre Temizlik Vergisi</a:t>
            </a:r>
            <a:r>
              <a:rPr lang="tr-TR" altLang="tr-TR" sz="1200" b="1" dirty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, </a:t>
            </a:r>
            <a:endParaRPr lang="tr-TR" sz="1200" b="1" dirty="0" smtClean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</a:pPr>
            <a:r>
              <a:rPr lang="tr-TR" altLang="tr-TR" sz="12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     kapsamda değildir.</a:t>
            </a:r>
            <a:endParaRPr lang="tr-TR" altLang="tr-TR" sz="1200" b="1" dirty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" grpId="0" animBg="1"/>
      <p:bldP spid="4" grpId="0" animBg="1"/>
      <p:bldP spid="11" grpId="0" animBg="1"/>
      <p:bldP spid="2" grpId="0"/>
      <p:bldP spid="15" grpId="0"/>
      <p:bldP spid="58" grpId="0" animBg="1"/>
      <p:bldP spid="59" grpId="0"/>
      <p:bldP spid="60" grpId="0" animBg="1"/>
      <p:bldP spid="62" grpId="0" animBg="1"/>
      <p:bldP spid="63" grpId="0"/>
      <p:bldP spid="64" grpId="0" animBg="1"/>
      <p:bldP spid="66" grpId="0" animBg="1"/>
      <p:bldP spid="67" grpId="0"/>
      <p:bldP spid="68" grpId="0" animBg="1"/>
      <p:bldP spid="70" grpId="0" animBg="1"/>
      <p:bldP spid="71" grpId="0"/>
      <p:bldP spid="72" grpId="0" animBg="1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8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CEZALARDA DÖNEM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5114147" y="2522356"/>
            <a:ext cx="716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tr-TR" sz="1400" dirty="0">
                <a:solidFill>
                  <a:prstClr val="white"/>
                </a:solidFill>
                <a:cs typeface="Calibri" panose="020F0502020204030204" pitchFamily="34" charset="0"/>
              </a:rPr>
              <a:t>Karayolu Taşıma Kanununa Göre Kesilen Para Cezaları </a:t>
            </a:r>
          </a:p>
        </p:txBody>
      </p:sp>
      <p:sp>
        <p:nvSpPr>
          <p:cNvPr id="94" name="Rectangle 2">
            <a:extLst>
              <a:ext uri="{FF2B5EF4-FFF2-40B4-BE49-F238E27FC236}">
                <a16:creationId xmlns="" xmlns:a16="http://schemas.microsoft.com/office/drawing/2014/main" id="{3146B4C5-7E3C-4F64-A8C1-3EB191722C7F}"/>
              </a:ext>
            </a:extLst>
          </p:cNvPr>
          <p:cNvSpPr/>
          <p:nvPr/>
        </p:nvSpPr>
        <p:spPr>
          <a:xfrm>
            <a:off x="3203332" y="1502874"/>
            <a:ext cx="5118365" cy="917650"/>
          </a:xfrm>
          <a:prstGeom prst="rect">
            <a:avLst/>
          </a:prstGeom>
          <a:solidFill>
            <a:srgbClr val="6076B4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5" name="Rectangle: Rounded Corners 1">
            <a:extLst>
              <a:ext uri="{FF2B5EF4-FFF2-40B4-BE49-F238E27FC236}">
                <a16:creationId xmlns="" xmlns:a16="http://schemas.microsoft.com/office/drawing/2014/main" id="{9792DA7F-7C25-442A-8D71-ED2C4FF34DA1}"/>
              </a:ext>
            </a:extLst>
          </p:cNvPr>
          <p:cNvSpPr/>
          <p:nvPr/>
        </p:nvSpPr>
        <p:spPr>
          <a:xfrm>
            <a:off x="861184" y="1340643"/>
            <a:ext cx="2362239" cy="1234170"/>
          </a:xfrm>
          <a:prstGeom prst="roundRect">
            <a:avLst>
              <a:gd name="adj" fmla="val 6311"/>
            </a:avLst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6" name="Rectangle 4">
            <a:extLst>
              <a:ext uri="{FF2B5EF4-FFF2-40B4-BE49-F238E27FC236}">
                <a16:creationId xmlns="" xmlns:a16="http://schemas.microsoft.com/office/drawing/2014/main" id="{1903F422-EE9A-4B63-9006-B21D7EC5E4E6}"/>
              </a:ext>
            </a:extLst>
          </p:cNvPr>
          <p:cNvSpPr/>
          <p:nvPr/>
        </p:nvSpPr>
        <p:spPr>
          <a:xfrm>
            <a:off x="3223424" y="3037953"/>
            <a:ext cx="5098274" cy="1255315"/>
          </a:xfrm>
          <a:prstGeom prst="rect">
            <a:avLst/>
          </a:prstGeom>
          <a:solidFill>
            <a:srgbClr val="846648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7" name="Rectangle: Rounded Corners 5">
            <a:extLst>
              <a:ext uri="{FF2B5EF4-FFF2-40B4-BE49-F238E27FC236}">
                <a16:creationId xmlns="" xmlns:a16="http://schemas.microsoft.com/office/drawing/2014/main" id="{A3F4930A-6FF2-4450-8E2A-F92B0526F34A}"/>
              </a:ext>
            </a:extLst>
          </p:cNvPr>
          <p:cNvSpPr/>
          <p:nvPr/>
        </p:nvSpPr>
        <p:spPr>
          <a:xfrm>
            <a:off x="861184" y="2875283"/>
            <a:ext cx="2362239" cy="1571416"/>
          </a:xfrm>
          <a:prstGeom prst="roundRect">
            <a:avLst>
              <a:gd name="adj" fmla="val 6311"/>
            </a:avLst>
          </a:prstGeom>
          <a:solidFill>
            <a:sysClr val="window" lastClr="FFFFFF">
              <a:lumMod val="8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8" name="TextBox 12">
            <a:extLst>
              <a:ext uri="{FF2B5EF4-FFF2-40B4-BE49-F238E27FC236}">
                <a16:creationId xmlns="" xmlns:a16="http://schemas.microsoft.com/office/drawing/2014/main" id="{EBB64AA2-1235-46E9-BCEB-D8EA0CA46A06}"/>
              </a:ext>
            </a:extLst>
          </p:cNvPr>
          <p:cNvSpPr txBox="1"/>
          <p:nvPr/>
        </p:nvSpPr>
        <p:spPr>
          <a:xfrm>
            <a:off x="933192" y="1458382"/>
            <a:ext cx="2198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30/</a:t>
            </a:r>
            <a:r>
              <a:rPr lang="tr-TR" sz="1400" b="1" dirty="0" smtClean="0">
                <a:solidFill>
                  <a:srgbClr val="FF0000"/>
                </a:solidFill>
              </a:rPr>
              <a:t>0</a:t>
            </a:r>
            <a:r>
              <a:rPr lang="en-US" sz="1400" b="1" dirty="0" smtClean="0">
                <a:solidFill>
                  <a:srgbClr val="FF0000"/>
                </a:solidFill>
              </a:rPr>
              <a:t>4/2021 </a:t>
            </a:r>
            <a:r>
              <a:rPr lang="en-US" sz="1400" b="1" dirty="0" err="1">
                <a:solidFill>
                  <a:prstClr val="black"/>
                </a:solidFill>
              </a:rPr>
              <a:t>tarihinden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önceki</a:t>
            </a:r>
            <a:r>
              <a:rPr lang="en-US" sz="1400" b="1" dirty="0">
                <a:solidFill>
                  <a:prstClr val="black"/>
                </a:solidFill>
              </a:rPr>
              <a:t> TESPİTLERE </a:t>
            </a:r>
            <a:r>
              <a:rPr lang="en-US" sz="1400" b="1" dirty="0" err="1">
                <a:solidFill>
                  <a:prstClr val="black"/>
                </a:solidFill>
              </a:rPr>
              <a:t>dayanılarak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kesilen</a:t>
            </a:r>
            <a:r>
              <a:rPr lang="en-US" sz="1400" b="1" dirty="0">
                <a:solidFill>
                  <a:prstClr val="black"/>
                </a:solidFill>
              </a:rPr>
              <a:t>/</a:t>
            </a:r>
            <a:r>
              <a:rPr lang="en-US" sz="1400" b="1" dirty="0" err="1">
                <a:solidFill>
                  <a:prstClr val="black"/>
                </a:solidFill>
              </a:rPr>
              <a:t>kesilmesi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gereken</a:t>
            </a:r>
            <a:r>
              <a:rPr lang="en-US" sz="1400" b="1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99" name="TextBox 44">
            <a:extLst>
              <a:ext uri="{FF2B5EF4-FFF2-40B4-BE49-F238E27FC236}">
                <a16:creationId xmlns="" xmlns:a16="http://schemas.microsoft.com/office/drawing/2014/main" id="{D89E7B6C-D0D6-4459-9D8F-656628E95391}"/>
              </a:ext>
            </a:extLst>
          </p:cNvPr>
          <p:cNvSpPr txBox="1"/>
          <p:nvPr/>
        </p:nvSpPr>
        <p:spPr>
          <a:xfrm>
            <a:off x="3478682" y="1693247"/>
            <a:ext cx="418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tr-TR" sz="1400" dirty="0">
                <a:solidFill>
                  <a:srgbClr val="FFFFFF"/>
                </a:solidFill>
              </a:rPr>
              <a:t>Usulsüzlük </a:t>
            </a:r>
            <a:r>
              <a:rPr lang="tr-TR" sz="1400" dirty="0" smtClean="0">
                <a:solidFill>
                  <a:srgbClr val="FFFFFF"/>
                </a:solidFill>
              </a:rPr>
              <a:t>Cezaları</a:t>
            </a:r>
            <a:endParaRPr lang="tr-TR" sz="1400" dirty="0">
              <a:solidFill>
                <a:srgbClr val="FFFFFF"/>
              </a:solidFill>
            </a:endParaRPr>
          </a:p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tr-TR" sz="1400" dirty="0">
                <a:solidFill>
                  <a:srgbClr val="FFFFFF"/>
                </a:solidFill>
              </a:rPr>
              <a:t>Özel Usulsüzlük Cezaları</a:t>
            </a:r>
          </a:p>
        </p:txBody>
      </p:sp>
      <p:sp>
        <p:nvSpPr>
          <p:cNvPr id="100" name="TextBox 45">
            <a:extLst>
              <a:ext uri="{FF2B5EF4-FFF2-40B4-BE49-F238E27FC236}">
                <a16:creationId xmlns="" xmlns:a16="http://schemas.microsoft.com/office/drawing/2014/main" id="{39FAE742-125F-4AC6-A4D5-95C6215F56D0}"/>
              </a:ext>
            </a:extLst>
          </p:cNvPr>
          <p:cNvSpPr txBox="1"/>
          <p:nvPr/>
        </p:nvSpPr>
        <p:spPr>
          <a:xfrm>
            <a:off x="3478682" y="3101638"/>
            <a:ext cx="46193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FFFFFF"/>
                </a:solidFill>
              </a:rPr>
              <a:t>Trafik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 smtClean="0">
                <a:solidFill>
                  <a:srgbClr val="FFFFFF"/>
                </a:solidFill>
              </a:rPr>
              <a:t>Cezaları</a:t>
            </a:r>
            <a:endParaRPr lang="en-US" dirty="0">
              <a:solidFill>
                <a:srgbClr val="FFFFFF"/>
              </a:solidFill>
            </a:endParaRPr>
          </a:p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FFFFFF"/>
                </a:solidFill>
              </a:rPr>
              <a:t>Karayolu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Taşıma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Kanununa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Göre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Kesilen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Cezaları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FFFFFF"/>
                </a:solidFill>
              </a:rPr>
              <a:t>K.G.M.’</a:t>
            </a:r>
            <a:r>
              <a:rPr lang="en-US" dirty="0" err="1">
                <a:solidFill>
                  <a:srgbClr val="FFFFFF"/>
                </a:solidFill>
              </a:rPr>
              <a:t>ce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 err="1">
                <a:solidFill>
                  <a:srgbClr val="FFFFFF"/>
                </a:solidFill>
              </a:rPr>
              <a:t>Kesilen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İdari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 smtClean="0">
                <a:solidFill>
                  <a:srgbClr val="FFFFFF"/>
                </a:solidFill>
              </a:rPr>
              <a:t>Cezaları</a:t>
            </a:r>
            <a:endParaRPr lang="en-US" dirty="0">
              <a:solidFill>
                <a:srgbClr val="FFFFFF"/>
              </a:solidFill>
            </a:endParaRPr>
          </a:p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FFFFFF"/>
                </a:solidFill>
              </a:rPr>
              <a:t>Askerlik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Seçim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Nüfus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Cezaları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marL="171450" indent="-171450" algn="just" defTabSz="914400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rgbClr val="FFFFFF"/>
                </a:solidFill>
              </a:rPr>
              <a:t>Diğer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İdari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Cezaları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Kapsama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girmeyenler</a:t>
            </a:r>
            <a:r>
              <a:rPr lang="en-US" dirty="0">
                <a:solidFill>
                  <a:srgbClr val="FFFFFF"/>
                </a:solidFill>
              </a:rPr>
              <a:t> HARİÇ)</a:t>
            </a:r>
          </a:p>
        </p:txBody>
      </p:sp>
      <p:sp>
        <p:nvSpPr>
          <p:cNvPr id="101" name="TextBox 12">
            <a:extLst>
              <a:ext uri="{FF2B5EF4-FFF2-40B4-BE49-F238E27FC236}">
                <a16:creationId xmlns="" xmlns:a16="http://schemas.microsoft.com/office/drawing/2014/main" id="{EBB64AA2-1235-46E9-BCEB-D8EA0CA46A06}"/>
              </a:ext>
            </a:extLst>
          </p:cNvPr>
          <p:cNvSpPr txBox="1"/>
          <p:nvPr/>
        </p:nvSpPr>
        <p:spPr>
          <a:xfrm>
            <a:off x="972203" y="3291659"/>
            <a:ext cx="1571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tr-TR" sz="1400" b="1" dirty="0" smtClean="0">
                <a:solidFill>
                  <a:srgbClr val="FF0000"/>
                </a:solidFill>
              </a:rPr>
              <a:t>30/04/2021 </a:t>
            </a:r>
            <a:r>
              <a:rPr lang="tr-TR" sz="1400" b="1" dirty="0">
                <a:solidFill>
                  <a:prstClr val="black"/>
                </a:solidFill>
              </a:rPr>
              <a:t>tarihinden önce VERİLEN;</a:t>
            </a:r>
          </a:p>
        </p:txBody>
      </p:sp>
    </p:spTree>
    <p:extLst>
      <p:ext uri="{BB962C8B-B14F-4D97-AF65-F5344CB8AC3E}">
        <p14:creationId xmlns:p14="http://schemas.microsoft.com/office/powerpoint/2010/main" val="41582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69" grpId="0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-1" y="103499"/>
            <a:ext cx="9144001" cy="80436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/>
          <p:cNvSpPr/>
          <p:nvPr/>
        </p:nvSpPr>
        <p:spPr>
          <a:xfrm>
            <a:off x="0" y="1"/>
            <a:ext cx="9144000" cy="47026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11" name="Yuvarlatılmış Dikdörtgen 10"/>
          <p:cNvSpPr/>
          <p:nvPr/>
        </p:nvSpPr>
        <p:spPr>
          <a:xfrm>
            <a:off x="-1" y="4827979"/>
            <a:ext cx="9144000" cy="3155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" y="4850478"/>
            <a:ext cx="989709" cy="270521"/>
          </a:xfrm>
          <a:prstGeom prst="rect">
            <a:avLst/>
          </a:prstGeom>
        </p:spPr>
      </p:pic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>
          <a:xfrm>
            <a:off x="8212754" y="4878378"/>
            <a:ext cx="882779" cy="273844"/>
          </a:xfrm>
        </p:spPr>
        <p:txBody>
          <a:bodyPr/>
          <a:lstStyle/>
          <a:p>
            <a:pPr algn="ctr"/>
            <a:fld id="{ED918602-C18C-4040-8A2B-9B0E479D69E9}" type="slidenum">
              <a:rPr lang="tr-TR" sz="1400" b="1">
                <a:solidFill>
                  <a:srgbClr val="FF0000"/>
                </a:solidFill>
              </a:rPr>
              <a:pPr algn="ctr"/>
              <a:t>9</a:t>
            </a:fld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029" y="68504"/>
            <a:ext cx="8473001" cy="334135"/>
          </a:xfrm>
        </p:spPr>
        <p:txBody>
          <a:bodyPr>
            <a:no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BAZI ALACAKLARIN YENİDEN YAPILANDIRILMASINA İLİŞKİN 7326 SAYILI KANUN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2054514" y="458269"/>
            <a:ext cx="5003213" cy="3992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DİĞER ALACAKLARDA DÖNEM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493583" y="1630007"/>
            <a:ext cx="4768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Kapsama giren diğer amme alacaklarında </a:t>
            </a:r>
            <a:r>
              <a:rPr lang="tr-TR" sz="1600" b="1" dirty="0" smtClean="0">
                <a:solidFill>
                  <a:srgbClr val="FF0000"/>
                </a:solidFill>
                <a:cs typeface="Arial" pitchFamily="34" charset="0"/>
              </a:rPr>
              <a:t>VADE TARİHİ </a:t>
            </a:r>
            <a:r>
              <a:rPr lang="tr-TR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esasına </a:t>
            </a:r>
            <a:r>
              <a:rPr lang="tr-T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dayanan düzenleme yapılmıştır.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493584" y="2471709"/>
            <a:ext cx="4768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Vergi dairelerince 6183 sayılı Kanun hükümlerine göre takip edilen ve Kanunun yayımlandığı 9/6/2021 tarihi itibarıyla vadesi geldiği halde ödenmemiş ya da ödeme süresi geçmemiş bulunan amme alacakları kapsamdadır.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1" y="1612333"/>
            <a:ext cx="187924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2" grpId="0"/>
      <p:bldP spid="15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3748</Words>
  <Application>Microsoft Office PowerPoint</Application>
  <PresentationFormat>Ekran Gösterisi (16:9)</PresentationFormat>
  <Paragraphs>997</Paragraphs>
  <Slides>54</Slides>
  <Notes>53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78" baseType="lpstr">
      <vt:lpstr>맑은 고딕</vt:lpstr>
      <vt:lpstr>ＭＳ Ｐゴシック</vt:lpstr>
      <vt:lpstr>SimSun-ExtB</vt:lpstr>
      <vt:lpstr>Antique Olive CompactPS</vt:lpstr>
      <vt:lpstr>arial</vt:lpstr>
      <vt:lpstr>arial</vt:lpstr>
      <vt:lpstr>Arial Black</vt:lpstr>
      <vt:lpstr>Calibri</vt:lpstr>
      <vt:lpstr>Calibri Light</vt:lpstr>
      <vt:lpstr>Century Gothic</vt:lpstr>
      <vt:lpstr>Constantia</vt:lpstr>
      <vt:lpstr>DejaVu Sans</vt:lpstr>
      <vt:lpstr>Georgia</vt:lpstr>
      <vt:lpstr>HY목각파임B</vt:lpstr>
      <vt:lpstr>Myriad Pro</vt:lpstr>
      <vt:lpstr>Noto Sans</vt:lpstr>
      <vt:lpstr>Open Sans</vt:lpstr>
      <vt:lpstr>Open Sans Light</vt:lpstr>
      <vt:lpstr>Palatino Linotype</vt:lpstr>
      <vt:lpstr>Roboto</vt:lpstr>
      <vt:lpstr>Roboto Light</vt:lpstr>
      <vt:lpstr>Trebuchet MS</vt:lpstr>
      <vt:lpstr>Wingdings</vt:lpstr>
      <vt:lpstr>Office Teması</vt:lpstr>
      <vt:lpstr>PowerPoint Sunusu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BAZI ALACAKLARIN YENİDEN YAPILANDIRILMASINA İLİŞKİN 7326 SAYILI KANUN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DenizliVDB</dc:creator>
  <cp:lastModifiedBy>DenizliVDB</cp:lastModifiedBy>
  <cp:revision>124</cp:revision>
  <dcterms:created xsi:type="dcterms:W3CDTF">2021-06-04T06:43:36Z</dcterms:created>
  <dcterms:modified xsi:type="dcterms:W3CDTF">2021-08-11T10:12:07Z</dcterms:modified>
</cp:coreProperties>
</file>